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19" r:id="rId5"/>
    <p:sldMasterId id="2147483662" r:id="rId6"/>
    <p:sldMasterId id="2147483723" r:id="rId7"/>
    <p:sldMasterId id="2147483806" r:id="rId8"/>
  </p:sldMasterIdLst>
  <p:notesMasterIdLst>
    <p:notesMasterId r:id="rId38"/>
  </p:notesMasterIdLst>
  <p:sldIdLst>
    <p:sldId id="259" r:id="rId9"/>
    <p:sldId id="292" r:id="rId10"/>
    <p:sldId id="311" r:id="rId11"/>
    <p:sldId id="369" r:id="rId12"/>
    <p:sldId id="374" r:id="rId13"/>
    <p:sldId id="375" r:id="rId14"/>
    <p:sldId id="318" r:id="rId15"/>
    <p:sldId id="325" r:id="rId16"/>
    <p:sldId id="315" r:id="rId17"/>
    <p:sldId id="358" r:id="rId18"/>
    <p:sldId id="295" r:id="rId19"/>
    <p:sldId id="313" r:id="rId20"/>
    <p:sldId id="371" r:id="rId21"/>
    <p:sldId id="361" r:id="rId22"/>
    <p:sldId id="360" r:id="rId23"/>
    <p:sldId id="363" r:id="rId24"/>
    <p:sldId id="364" r:id="rId25"/>
    <p:sldId id="365" r:id="rId26"/>
    <p:sldId id="366" r:id="rId27"/>
    <p:sldId id="367" r:id="rId28"/>
    <p:sldId id="373" r:id="rId29"/>
    <p:sldId id="362" r:id="rId30"/>
    <p:sldId id="368" r:id="rId31"/>
    <p:sldId id="372" r:id="rId32"/>
    <p:sldId id="356" r:id="rId33"/>
    <p:sldId id="326" r:id="rId34"/>
    <p:sldId id="327" r:id="rId35"/>
    <p:sldId id="355" r:id="rId36"/>
    <p:sldId id="351" r:id="rId37"/>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02">
          <p15:clr>
            <a:srgbClr val="A4A3A4"/>
          </p15:clr>
        </p15:guide>
        <p15:guide id="2" pos="2875">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9EAF84-BD8A-8726-AE94-870B12DFE375}" name="Kate Vickers" initials="KV" userId="S::KVickers@unicef.org.uk::8f5c92b4-0ea5-44f7-804b-ccaebda4de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05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5D129-2529-DBBE-27BC-E4C278C5CDFA}" v="3" dt="2025-03-18T14:28:25.670"/>
    <p1510:client id="{D9D30557-2264-4B40-9A18-F21C1796BF11}" v="1" dt="2025-03-18T13:11:23.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guide orient="horz" pos="1602"/>
        <p:guide pos="287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presProps" Target="presProps.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05ED00-63F7-3D35-3EED-2147BF16F2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854C083F-BF5B-530E-68A7-8FCA7E5744C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BEB1C772-AFCB-46AC-84F9-5C6B62BA045F}" type="datetimeFigureOut">
              <a:rPr lang="en-US"/>
              <a:pPr>
                <a:defRPr/>
              </a:pPr>
              <a:t>3/20/2025</a:t>
            </a:fld>
            <a:endParaRPr lang="en-US"/>
          </a:p>
        </p:txBody>
      </p:sp>
      <p:sp>
        <p:nvSpPr>
          <p:cNvPr id="4" name="Slide Image Placeholder 3">
            <a:extLst>
              <a:ext uri="{FF2B5EF4-FFF2-40B4-BE49-F238E27FC236}">
                <a16:creationId xmlns:a16="http://schemas.microsoft.com/office/drawing/2014/main" id="{A557FF52-AA97-BC3A-347A-80DA1C206E66}"/>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CD71BE-0A5E-FC8B-657A-F32C6F52AA7A}"/>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id="{42F88FFB-3CB9-78B0-70B5-2A1C49A5A5F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B3F3D8EC-6635-B4A2-CA71-14EFAB1482F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0B9F6AE-AC5D-4D4B-A623-86D81E691FE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unicefusa.org/what-unicef-does/where-unicef-works/europe/ukraine"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unicefusa.org/what-unicef-does/where-unicef-works/africa/sud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nicefusa.org/what-unicef-does/childrens-protection/child-refugees-migrants/crisis-in-sud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unicefusa.org/where-unicef-works/middle-east/iraq"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4" Type="http://schemas.openxmlformats.org/officeDocument/2006/relationships/hyperlink" Target="https://www.unicefusa.org/where-unicef-works/middle-east/syri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nicefusa.org/what-unicef-does/emergency-response/weather-disasters/typhoons"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unicefusa.org/what-unicef-does/emergency-response/earthquakes" TargetMode="External"/><Relationship Id="rId7"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www.unicefusa.org/what-unicef-does/childrens-education" TargetMode="External"/><Relationship Id="rId5" Type="http://schemas.openxmlformats.org/officeDocument/2006/relationships/hyperlink" Target="https://www.unicefusa.org/where-unicef-works/middle-east/syria" TargetMode="External"/><Relationship Id="rId4" Type="http://schemas.openxmlformats.org/officeDocument/2006/relationships/hyperlink" Target="https://www.unicefusa.org/where-unicef-works/middle-east/turkey"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unicefusa.org/where-unicef-works/africa/democratic-republic-congo"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unicefusa.org/what-unicef-does/emergency-response/child-friendly-space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ur03.safelinks.protection.outlook.com/?url=https%3A%2F%2Fwww.unicefusa.org%2Fwhat-unicef-does%2Femergency-response%2Fchild-friendly-spaces&amp;data=05%7C02%7Ckvickers%40unicef.org.uk%7C8a456836c69c4c177ccc08dd56444256%7C2e8b3e917b2d435dacdaa68ba2653e5a%7C0%7C0%7C638761573375132239%7CUnknown%7CTWFpbGZsb3d8eyJFbXB0eU1hcGkiOnRydWUsIlYiOiIwLjAuMDAwMCIsIlAiOiJXaW4zMiIsIkFOIjoiTWFpbCIsIldUIjoyfQ%3D%3D%7C0%7C%7C%7C&amp;sdata=mwJ3AR9tc5876qdA5Mj1mVfEaR74zGEUZfzO3sMoPmQ%3D&amp;reserved=0"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581F1675-1BF0-0FD3-5F62-9982295BE8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711D82F6-F466-0305-4510-44CECE8E8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b="0" i="0">
                <a:solidFill>
                  <a:srgbClr val="1E1E1E"/>
                </a:solidFill>
                <a:effectLst/>
                <a:latin typeface="UniversalRegular"/>
              </a:rPr>
              <a:t>Created by Robbie Williams in 2006, Soccer Aid for UNICEF brings the nation together to help children worldwide have the best possible start in life. Once a year, England take on their opponents, the Soccer Aid World XI FC. Supported by passionate fans in an iconic stadium and broadcast live on ITV and STV, the event harnesses the power of football to help make sure that children can grow up happy, healthy and able to play.</a:t>
            </a:r>
            <a:endParaRPr lang="en-US" altLang="en-US"/>
          </a:p>
        </p:txBody>
      </p:sp>
      <p:sp>
        <p:nvSpPr>
          <p:cNvPr id="22532" name="Slide Number Placeholder 3">
            <a:extLst>
              <a:ext uri="{FF2B5EF4-FFF2-40B4-BE49-F238E27FC236}">
                <a16:creationId xmlns:a16="http://schemas.microsoft.com/office/drawing/2014/main" id="{847E6A0A-DC2E-B21A-3CC5-BC9AB2E2BA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3163EFB-CA2D-4379-8E3C-8F48FF8A23FA}"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F4A9-9B84-6AB0-DE65-628D2E437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D1E73-4C60-1C0E-A04F-CB59B25960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25B70-89C9-2D44-8412-F3039258451F}"/>
              </a:ext>
            </a:extLst>
          </p:cNvPr>
          <p:cNvSpPr>
            <a:spLocks noGrp="1"/>
          </p:cNvSpPr>
          <p:nvPr>
            <p:ph type="body" idx="1"/>
          </p:nvPr>
        </p:nvSpPr>
        <p:spPr/>
        <p:txBody>
          <a:bodyPr/>
          <a:lstStyle/>
          <a:p>
            <a:r>
              <a:rPr lang="en-GB" b="0" i="0">
                <a:solidFill>
                  <a:srgbClr val="FFFFFF"/>
                </a:solidFill>
                <a:effectLst/>
                <a:latin typeface="+mn-lt"/>
              </a:rPr>
              <a:t>Teacher notes: UNICEF helped set up and continues to staff Child-Friendly Spaces across </a:t>
            </a:r>
            <a:r>
              <a:rPr lang="en-GB" b="1" i="0" u="none" strike="noStrike">
                <a:solidFill>
                  <a:srgbClr val="00BDF2"/>
                </a:solidFill>
                <a:effectLst/>
                <a:latin typeface="+mn-lt"/>
                <a:hlinkClick r:id="rId3"/>
              </a:rPr>
              <a:t>Ukraine</a:t>
            </a:r>
            <a:r>
              <a:rPr lang="en-GB" b="0" i="0">
                <a:solidFill>
                  <a:srgbClr val="FFFFFF"/>
                </a:solidFill>
                <a:effectLst/>
                <a:latin typeface="+mn-lt"/>
              </a:rPr>
              <a:t> to assist children and families impacted by the war. In this photo, two children play at a Child-Friendly Space located inside a railway station in Mykolaiv.</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solidFill>
                  <a:srgbClr val="878C91"/>
                </a:solidFill>
                <a:effectLst/>
                <a:latin typeface="+mn-lt"/>
              </a:rPr>
              <a:t> https://www.unicefusa.org/what-unicef-does/emergency-response/child-friendly-spaces</a:t>
            </a:r>
            <a:endParaRPr lang="en-GB">
              <a:latin typeface="+mn-lt"/>
            </a:endParaRPr>
          </a:p>
        </p:txBody>
      </p:sp>
      <p:sp>
        <p:nvSpPr>
          <p:cNvPr id="4" name="Slide Number Placeholder 3">
            <a:extLst>
              <a:ext uri="{FF2B5EF4-FFF2-40B4-BE49-F238E27FC236}">
                <a16:creationId xmlns:a16="http://schemas.microsoft.com/office/drawing/2014/main" id="{6E342582-B5E1-785F-C1EA-D72ECD70FE7E}"/>
              </a:ext>
            </a:extLst>
          </p:cNvPr>
          <p:cNvSpPr>
            <a:spLocks noGrp="1"/>
          </p:cNvSpPr>
          <p:nvPr>
            <p:ph type="sldNum" sz="quarter" idx="5"/>
          </p:nvPr>
        </p:nvSpPr>
        <p:spPr/>
        <p:txBody>
          <a:bodyPr/>
          <a:lstStyle/>
          <a:p>
            <a:pPr>
              <a:defRPr/>
            </a:pPr>
            <a:fld id="{10B9F6AE-AC5D-4D4B-A623-86D81E691FE3}" type="slidenum">
              <a:rPr lang="en-US" smtClean="0"/>
              <a:pPr>
                <a:defRPr/>
              </a:pPr>
              <a:t>14</a:t>
            </a:fld>
            <a:endParaRPr lang="en-US"/>
          </a:p>
        </p:txBody>
      </p:sp>
    </p:spTree>
    <p:extLst>
      <p:ext uri="{BB962C8B-B14F-4D97-AF65-F5344CB8AC3E}">
        <p14:creationId xmlns:p14="http://schemas.microsoft.com/office/powerpoint/2010/main" val="273883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FFFFFF"/>
                </a:solidFill>
                <a:effectLst/>
                <a:latin typeface="+mn-lt"/>
              </a:rPr>
              <a:t>Teacher notes: As conflict spread across </a:t>
            </a:r>
            <a:r>
              <a:rPr lang="en-GB" b="1" i="0" u="none" strike="noStrike">
                <a:solidFill>
                  <a:srgbClr val="00BDF2"/>
                </a:solidFill>
                <a:effectLst/>
                <a:latin typeface="+mn-lt"/>
                <a:hlinkClick r:id="rId3"/>
              </a:rPr>
              <a:t>Sudan</a:t>
            </a:r>
            <a:r>
              <a:rPr lang="en-GB" b="0" i="0">
                <a:solidFill>
                  <a:srgbClr val="FFFFFF"/>
                </a:solidFill>
                <a:effectLst/>
                <a:latin typeface="+mn-lt"/>
              </a:rPr>
              <a:t> in April 2023, UNICEF worked quickly with its partners to open a Child-Friendly Space inside the </a:t>
            </a:r>
            <a:r>
              <a:rPr lang="en-GB" b="0" i="0" err="1">
                <a:solidFill>
                  <a:srgbClr val="FFFFFF"/>
                </a:solidFill>
                <a:effectLst/>
                <a:latin typeface="+mn-lt"/>
              </a:rPr>
              <a:t>Karkar</a:t>
            </a:r>
            <a:r>
              <a:rPr lang="en-GB" b="0" i="0">
                <a:solidFill>
                  <a:srgbClr val="FFFFFF"/>
                </a:solidFill>
                <a:effectLst/>
                <a:latin typeface="+mn-lt"/>
              </a:rPr>
              <a:t> bus station near Aswan, southern Egypt, to support children and families who were fleeing across borders to escape the danger.​​​​​​</a:t>
            </a:r>
            <a:r>
              <a:rPr lang="en-GB" b="1" i="0">
                <a:solidFill>
                  <a:srgbClr val="FFFFFF"/>
                </a:solidFill>
                <a:effectLst/>
                <a:latin typeface="+mn-lt"/>
              </a:rPr>
              <a:t> </a:t>
            </a:r>
            <a:r>
              <a:rPr lang="en-GB" b="0" i="0">
                <a:solidFill>
                  <a:srgbClr val="FFFFFF"/>
                </a:solidFill>
                <a:effectLst/>
                <a:latin typeface="+mn-lt"/>
              </a:rPr>
              <a:t>Within a few weeks of its opening, the centre had served over 2,000 children.</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15</a:t>
            </a:fld>
            <a:endParaRPr lang="en-US"/>
          </a:p>
        </p:txBody>
      </p:sp>
    </p:spTree>
    <p:extLst>
      <p:ext uri="{BB962C8B-B14F-4D97-AF65-F5344CB8AC3E}">
        <p14:creationId xmlns:p14="http://schemas.microsoft.com/office/powerpoint/2010/main" val="311081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8271A-FDA2-6208-61FE-650B98596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F705-70E4-54E9-C64E-692C786C45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92304-7334-BA50-7304-EF9F0DFE7DE8}"/>
              </a:ext>
            </a:extLst>
          </p:cNvPr>
          <p:cNvSpPr>
            <a:spLocks noGrp="1"/>
          </p:cNvSpPr>
          <p:nvPr>
            <p:ph type="body" idx="1"/>
          </p:nvPr>
        </p:nvSpPr>
        <p:spPr/>
        <p:txBody>
          <a:bodyPr/>
          <a:lstStyle/>
          <a:p>
            <a:r>
              <a:rPr lang="en-GB" b="0" i="0">
                <a:solidFill>
                  <a:srgbClr val="FFFFFF"/>
                </a:solidFill>
                <a:effectLst/>
                <a:latin typeface="+mn-lt"/>
              </a:rPr>
              <a:t>Teachers notes: While some Sudanese refugees fled to Egypt, others fled to Chad. In this photo, a UNICEF child protection officer joins young refugees from Sudan for a group activity inside a child-friendly space at a camp in </a:t>
            </a:r>
            <a:r>
              <a:rPr lang="en-GB" b="0" i="0" err="1">
                <a:solidFill>
                  <a:srgbClr val="FFFFFF"/>
                </a:solidFill>
                <a:effectLst/>
                <a:latin typeface="+mn-lt"/>
              </a:rPr>
              <a:t>Farchana</a:t>
            </a:r>
            <a:r>
              <a:rPr lang="en-GB" b="0" i="0">
                <a:solidFill>
                  <a:srgbClr val="FFFFFF"/>
                </a:solidFill>
                <a:effectLst/>
                <a:latin typeface="+mn-lt"/>
              </a:rPr>
              <a:t>, Chad.</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3"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AE161CD3-EBEC-0821-AF37-300D0103A94C}"/>
              </a:ext>
            </a:extLst>
          </p:cNvPr>
          <p:cNvSpPr>
            <a:spLocks noGrp="1"/>
          </p:cNvSpPr>
          <p:nvPr>
            <p:ph type="sldNum" sz="quarter" idx="5"/>
          </p:nvPr>
        </p:nvSpPr>
        <p:spPr/>
        <p:txBody>
          <a:bodyPr/>
          <a:lstStyle/>
          <a:p>
            <a:pPr>
              <a:defRPr/>
            </a:pPr>
            <a:fld id="{10B9F6AE-AC5D-4D4B-A623-86D81E691FE3}" type="slidenum">
              <a:rPr lang="en-US" smtClean="0"/>
              <a:pPr>
                <a:defRPr/>
              </a:pPr>
              <a:t>16</a:t>
            </a:fld>
            <a:endParaRPr lang="en-US"/>
          </a:p>
        </p:txBody>
      </p:sp>
    </p:spTree>
    <p:extLst>
      <p:ext uri="{BB962C8B-B14F-4D97-AF65-F5344CB8AC3E}">
        <p14:creationId xmlns:p14="http://schemas.microsoft.com/office/powerpoint/2010/main" val="65752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56419-CE4A-39B5-63CC-44B26E8C0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DF91E7-D3AB-B6BE-DC25-49BAE1E924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D45AA-18D6-FFB7-CBC4-7862CF2EEA4B}"/>
              </a:ext>
            </a:extLst>
          </p:cNvPr>
          <p:cNvSpPr>
            <a:spLocks noGrp="1"/>
          </p:cNvSpPr>
          <p:nvPr>
            <p:ph type="body" idx="1"/>
          </p:nvPr>
        </p:nvSpPr>
        <p:spPr/>
        <p:txBody>
          <a:bodyPr/>
          <a:lstStyle/>
          <a:p>
            <a:r>
              <a:rPr lang="en-GB" b="0" i="0">
                <a:solidFill>
                  <a:srgbClr val="FFFFFF"/>
                </a:solidFill>
                <a:effectLst/>
                <a:latin typeface="+mn-lt"/>
              </a:rPr>
              <a:t>Teacher notes: Child-friendly spaces often operate outdoors. In this photo, </a:t>
            </a:r>
            <a:r>
              <a:rPr lang="en-GB" b="1" i="0" u="none" strike="noStrike">
                <a:solidFill>
                  <a:srgbClr val="00BDF2"/>
                </a:solidFill>
                <a:effectLst/>
                <a:latin typeface="+mn-lt"/>
                <a:hlinkClick r:id="rId3"/>
              </a:rPr>
              <a:t>refugees from South Sudan</a:t>
            </a:r>
            <a:r>
              <a:rPr lang="en-GB" b="0" i="0">
                <a:solidFill>
                  <a:srgbClr val="FFFFFF"/>
                </a:solidFill>
                <a:effectLst/>
                <a:latin typeface="+mn-lt"/>
              </a:rPr>
              <a:t> play outside the </a:t>
            </a:r>
            <a:r>
              <a:rPr lang="en-GB" b="0" i="0" err="1">
                <a:solidFill>
                  <a:srgbClr val="FFFFFF"/>
                </a:solidFill>
                <a:effectLst/>
                <a:latin typeface="+mn-lt"/>
              </a:rPr>
              <a:t>Bongilo</a:t>
            </a:r>
            <a:r>
              <a:rPr lang="en-GB" b="0" i="0">
                <a:solidFill>
                  <a:srgbClr val="FFFFFF"/>
                </a:solidFill>
                <a:effectLst/>
                <a:latin typeface="+mn-lt"/>
              </a:rPr>
              <a:t> Early Childhood Development </a:t>
            </a:r>
            <a:r>
              <a:rPr lang="en-GB" b="0" i="0" err="1">
                <a:solidFill>
                  <a:srgbClr val="FFFFFF"/>
                </a:solidFill>
                <a:effectLst/>
                <a:latin typeface="+mn-lt"/>
              </a:rPr>
              <a:t>Center</a:t>
            </a:r>
            <a:r>
              <a:rPr lang="en-GB" b="0" i="0">
                <a:solidFill>
                  <a:srgbClr val="FFFFFF"/>
                </a:solidFill>
                <a:effectLst/>
                <a:latin typeface="+mn-lt"/>
              </a:rPr>
              <a:t> in </a:t>
            </a:r>
            <a:r>
              <a:rPr lang="en-GB" b="0" i="0" err="1">
                <a:solidFill>
                  <a:srgbClr val="FFFFFF"/>
                </a:solidFill>
                <a:effectLst/>
                <a:latin typeface="+mn-lt"/>
              </a:rPr>
              <a:t>Obongi</a:t>
            </a:r>
            <a:r>
              <a:rPr lang="en-GB" b="0" i="0">
                <a:solidFill>
                  <a:srgbClr val="FFFFFF"/>
                </a:solidFill>
                <a:effectLst/>
                <a:latin typeface="+mn-lt"/>
              </a:rPr>
              <a:t> District, Uganda, where at-risk children and their families — including those from the host community — can access support services and group activities. The facility is part of a broader government-led program aimed at strengthening child protection for all children in the country. </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A6A5A097-3A11-50F0-533A-88F1F7543F87}"/>
              </a:ext>
            </a:extLst>
          </p:cNvPr>
          <p:cNvSpPr>
            <a:spLocks noGrp="1"/>
          </p:cNvSpPr>
          <p:nvPr>
            <p:ph type="sldNum" sz="quarter" idx="5"/>
          </p:nvPr>
        </p:nvSpPr>
        <p:spPr/>
        <p:txBody>
          <a:bodyPr/>
          <a:lstStyle/>
          <a:p>
            <a:pPr>
              <a:defRPr/>
            </a:pPr>
            <a:fld id="{10B9F6AE-AC5D-4D4B-A623-86D81E691FE3}" type="slidenum">
              <a:rPr lang="en-US" smtClean="0"/>
              <a:pPr>
                <a:defRPr/>
              </a:pPr>
              <a:t>17</a:t>
            </a:fld>
            <a:endParaRPr lang="en-US"/>
          </a:p>
        </p:txBody>
      </p:sp>
    </p:spTree>
    <p:extLst>
      <p:ext uri="{BB962C8B-B14F-4D97-AF65-F5344CB8AC3E}">
        <p14:creationId xmlns:p14="http://schemas.microsoft.com/office/powerpoint/2010/main" val="22761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5257A-ABE9-5326-13B3-791E1A9E1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C8331-9076-6E0E-CE9F-85265CFA5B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9240E2-5F26-2520-C6A7-74A148D5BD51}"/>
              </a:ext>
            </a:extLst>
          </p:cNvPr>
          <p:cNvSpPr>
            <a:spLocks noGrp="1"/>
          </p:cNvSpPr>
          <p:nvPr>
            <p:ph type="body" idx="1"/>
          </p:nvPr>
        </p:nvSpPr>
        <p:spPr/>
        <p:txBody>
          <a:bodyPr/>
          <a:lstStyle/>
          <a:p>
            <a:r>
              <a:rPr lang="en-GB" b="0" i="0">
                <a:solidFill>
                  <a:srgbClr val="FFFFFF"/>
                </a:solidFill>
                <a:effectLst/>
                <a:latin typeface="+mn-lt"/>
              </a:rPr>
              <a:t>Teacher notes: In this photo, a UNICEF staff member engages children at a tented child-friendly space at the </a:t>
            </a:r>
            <a:r>
              <a:rPr lang="en-GB" b="0" i="0" err="1">
                <a:solidFill>
                  <a:srgbClr val="FFFFFF"/>
                </a:solidFill>
                <a:effectLst/>
                <a:latin typeface="+mn-lt"/>
              </a:rPr>
              <a:t>Domiz</a:t>
            </a:r>
            <a:r>
              <a:rPr lang="en-GB" b="0" i="0">
                <a:solidFill>
                  <a:srgbClr val="FFFFFF"/>
                </a:solidFill>
                <a:effectLst/>
                <a:latin typeface="+mn-lt"/>
              </a:rPr>
              <a:t> refugee camp in northern </a:t>
            </a:r>
            <a:r>
              <a:rPr lang="en-GB" b="1" i="0" u="none" strike="noStrike">
                <a:solidFill>
                  <a:srgbClr val="00BDF2"/>
                </a:solidFill>
                <a:effectLst/>
                <a:latin typeface="+mn-lt"/>
                <a:hlinkClick r:id="rId3"/>
              </a:rPr>
              <a:t>Iraq,</a:t>
            </a:r>
            <a:r>
              <a:rPr lang="en-GB" b="0" i="0">
                <a:solidFill>
                  <a:srgbClr val="FFFFFF"/>
                </a:solidFill>
                <a:effectLst/>
                <a:latin typeface="+mn-lt"/>
              </a:rPr>
              <a:t> home to refugees fleeing the war in </a:t>
            </a:r>
            <a:r>
              <a:rPr lang="en-GB" b="1" i="0" u="none" strike="noStrike">
                <a:solidFill>
                  <a:srgbClr val="00BDF2"/>
                </a:solidFill>
                <a:effectLst/>
                <a:latin typeface="+mn-lt"/>
                <a:hlinkClick r:id="rId4"/>
              </a:rPr>
              <a:t>Syria.</a:t>
            </a:r>
            <a:r>
              <a:rPr lang="en-GB" b="1" i="0">
                <a:solidFill>
                  <a:srgbClr val="FFFFFF"/>
                </a:solidFill>
                <a:effectLst/>
                <a:latin typeface="+mn-lt"/>
              </a:rPr>
              <a:t> </a:t>
            </a:r>
            <a:r>
              <a:rPr lang="en-GB" b="0" i="0">
                <a:solidFill>
                  <a:srgbClr val="FFFFFF"/>
                </a:solidFill>
                <a:effectLst/>
                <a:latin typeface="+mn-lt"/>
              </a:rPr>
              <a:t>Having a chance to interact with peers in a safe space helps children start to recover from trauma.</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5"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E7B88EBD-D229-B40C-24ED-68B44BFD15B0}"/>
              </a:ext>
            </a:extLst>
          </p:cNvPr>
          <p:cNvSpPr>
            <a:spLocks noGrp="1"/>
          </p:cNvSpPr>
          <p:nvPr>
            <p:ph type="sldNum" sz="quarter" idx="5"/>
          </p:nvPr>
        </p:nvSpPr>
        <p:spPr/>
        <p:txBody>
          <a:bodyPr/>
          <a:lstStyle/>
          <a:p>
            <a:pPr>
              <a:defRPr/>
            </a:pPr>
            <a:fld id="{10B9F6AE-AC5D-4D4B-A623-86D81E691FE3}" type="slidenum">
              <a:rPr lang="en-US" smtClean="0"/>
              <a:pPr>
                <a:defRPr/>
              </a:pPr>
              <a:t>18</a:t>
            </a:fld>
            <a:endParaRPr lang="en-US"/>
          </a:p>
        </p:txBody>
      </p:sp>
    </p:spTree>
    <p:extLst>
      <p:ext uri="{BB962C8B-B14F-4D97-AF65-F5344CB8AC3E}">
        <p14:creationId xmlns:p14="http://schemas.microsoft.com/office/powerpoint/2010/main" val="1363685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A6928-976F-A605-688E-BCDC942B8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29114-0EFA-7C3D-D79A-B30F5BF63E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0A048-37F7-809B-5567-5D239E748A08}"/>
              </a:ext>
            </a:extLst>
          </p:cNvPr>
          <p:cNvSpPr>
            <a:spLocks noGrp="1"/>
          </p:cNvSpPr>
          <p:nvPr>
            <p:ph type="body" idx="1"/>
          </p:nvPr>
        </p:nvSpPr>
        <p:spPr/>
        <p:txBody>
          <a:bodyPr/>
          <a:lstStyle/>
          <a:p>
            <a:r>
              <a:rPr lang="en-GB" b="0" i="0">
                <a:solidFill>
                  <a:srgbClr val="FFFFFF"/>
                </a:solidFill>
                <a:effectLst/>
                <a:latin typeface="+mn-lt"/>
              </a:rPr>
              <a:t>Teacher notes: In this photo, two friends play a traditional game at the UNICEF-supported child-friendly space at the </a:t>
            </a:r>
            <a:r>
              <a:rPr lang="en-GB" b="0" i="0" err="1">
                <a:solidFill>
                  <a:srgbClr val="FFFFFF"/>
                </a:solidFill>
                <a:effectLst/>
                <a:latin typeface="+mn-lt"/>
              </a:rPr>
              <a:t>Socoura</a:t>
            </a:r>
            <a:r>
              <a:rPr lang="en-GB" b="0" i="0">
                <a:solidFill>
                  <a:srgbClr val="FFFFFF"/>
                </a:solidFill>
                <a:effectLst/>
                <a:latin typeface="+mn-lt"/>
              </a:rPr>
              <a:t> camp for displaced families in Mopti, central Mali. </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3"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B14484F5-373E-F8A4-70DC-D9AEE13086F5}"/>
              </a:ext>
            </a:extLst>
          </p:cNvPr>
          <p:cNvSpPr>
            <a:spLocks noGrp="1"/>
          </p:cNvSpPr>
          <p:nvPr>
            <p:ph type="sldNum" sz="quarter" idx="5"/>
          </p:nvPr>
        </p:nvSpPr>
        <p:spPr/>
        <p:txBody>
          <a:bodyPr/>
          <a:lstStyle/>
          <a:p>
            <a:pPr>
              <a:defRPr/>
            </a:pPr>
            <a:fld id="{10B9F6AE-AC5D-4D4B-A623-86D81E691FE3}" type="slidenum">
              <a:rPr lang="en-US" smtClean="0"/>
              <a:pPr>
                <a:defRPr/>
              </a:pPr>
              <a:t>19</a:t>
            </a:fld>
            <a:endParaRPr lang="en-US"/>
          </a:p>
        </p:txBody>
      </p:sp>
    </p:spTree>
    <p:extLst>
      <p:ext uri="{BB962C8B-B14F-4D97-AF65-F5344CB8AC3E}">
        <p14:creationId xmlns:p14="http://schemas.microsoft.com/office/powerpoint/2010/main" val="40307271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4EA9-B326-28A6-1633-BF612131B6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55CE93-ABD6-7446-5E5A-DD4445429F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940A1D-2C30-2D0C-09A3-1A5A8B3E850C}"/>
              </a:ext>
            </a:extLst>
          </p:cNvPr>
          <p:cNvSpPr>
            <a:spLocks noGrp="1"/>
          </p:cNvSpPr>
          <p:nvPr>
            <p:ph type="body" idx="1"/>
          </p:nvPr>
        </p:nvSpPr>
        <p:spPr/>
        <p:txBody>
          <a:bodyPr/>
          <a:lstStyle/>
          <a:p>
            <a:r>
              <a:rPr lang="en-GB" b="0" i="0">
                <a:solidFill>
                  <a:srgbClr val="FFFFFF"/>
                </a:solidFill>
                <a:effectLst/>
                <a:latin typeface="+mn-lt"/>
              </a:rPr>
              <a:t>Teacher notes: In this photo, children gather outside a tent serving as a UNICEF-supported child-friendly space in the town of Tanauan, in the Philippines — one of the areas hit hardest by </a:t>
            </a:r>
            <a:r>
              <a:rPr lang="en-GB" b="1" i="0" u="none" strike="noStrike">
                <a:solidFill>
                  <a:srgbClr val="00BDF2"/>
                </a:solidFill>
                <a:effectLst/>
                <a:latin typeface="+mn-lt"/>
                <a:hlinkClick r:id="rId3"/>
              </a:rPr>
              <a:t>Typhoon</a:t>
            </a:r>
            <a:r>
              <a:rPr lang="en-GB" b="0" i="0">
                <a:solidFill>
                  <a:srgbClr val="FFFFFF"/>
                </a:solidFill>
                <a:effectLst/>
                <a:latin typeface="+mn-lt"/>
              </a:rPr>
              <a:t> Haiyan. Creating safe spaces for children whose homes and schools were damaged in the storm was a key part of UNICEF's emergency response, which also included delivering clean water and hygiene kits, screening children for malnutrition and reunifying children who had become separated from their families.</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F667390E-CB27-19BE-2EB3-81E01681CB79}"/>
              </a:ext>
            </a:extLst>
          </p:cNvPr>
          <p:cNvSpPr>
            <a:spLocks noGrp="1"/>
          </p:cNvSpPr>
          <p:nvPr>
            <p:ph type="sldNum" sz="quarter" idx="5"/>
          </p:nvPr>
        </p:nvSpPr>
        <p:spPr/>
        <p:txBody>
          <a:bodyPr/>
          <a:lstStyle/>
          <a:p>
            <a:pPr>
              <a:defRPr/>
            </a:pPr>
            <a:fld id="{10B9F6AE-AC5D-4D4B-A623-86D81E691FE3}" type="slidenum">
              <a:rPr lang="en-US" smtClean="0"/>
              <a:pPr>
                <a:defRPr/>
              </a:pPr>
              <a:t>20</a:t>
            </a:fld>
            <a:endParaRPr lang="en-US"/>
          </a:p>
        </p:txBody>
      </p:sp>
    </p:spTree>
    <p:extLst>
      <p:ext uri="{BB962C8B-B14F-4D97-AF65-F5344CB8AC3E}">
        <p14:creationId xmlns:p14="http://schemas.microsoft.com/office/powerpoint/2010/main" val="246719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E1E1E"/>
                </a:solidFill>
                <a:effectLst/>
                <a:latin typeface="+mn-lt"/>
              </a:rPr>
              <a:t>Teacher notes: In 2023 as part of Soccer Aid, Alex Brooker travelled to </a:t>
            </a:r>
            <a:r>
              <a:rPr lang="en-GB" b="0" i="0" err="1">
                <a:solidFill>
                  <a:srgbClr val="1E1E1E"/>
                </a:solidFill>
                <a:effectLst/>
                <a:latin typeface="+mn-lt"/>
              </a:rPr>
              <a:t>Za’atari</a:t>
            </a:r>
            <a:r>
              <a:rPr lang="en-GB" b="0" i="0">
                <a:solidFill>
                  <a:srgbClr val="1E1E1E"/>
                </a:solidFill>
                <a:effectLst/>
                <a:latin typeface="+mn-lt"/>
              </a:rPr>
              <a:t> Refugee Camp, Jordan, where he met Elan. Elan and her family are Syrian refugees who, alongside 80,000 other people, call </a:t>
            </a:r>
            <a:r>
              <a:rPr lang="en-GB" b="0" i="0" err="1">
                <a:solidFill>
                  <a:srgbClr val="1E1E1E"/>
                </a:solidFill>
                <a:effectLst/>
                <a:latin typeface="+mn-lt"/>
              </a:rPr>
              <a:t>Za’atari</a:t>
            </a:r>
            <a:r>
              <a:rPr lang="en-GB" b="0" i="0">
                <a:solidFill>
                  <a:srgbClr val="1E1E1E"/>
                </a:solidFill>
                <a:effectLst/>
                <a:latin typeface="+mn-lt"/>
              </a:rPr>
              <a:t> their home .In </a:t>
            </a:r>
            <a:r>
              <a:rPr lang="en-GB" b="0" i="0" err="1">
                <a:solidFill>
                  <a:srgbClr val="1E1E1E"/>
                </a:solidFill>
                <a:effectLst/>
                <a:latin typeface="+mn-lt"/>
              </a:rPr>
              <a:t>Za’atari</a:t>
            </a:r>
            <a:r>
              <a:rPr lang="en-GB" b="0" i="0">
                <a:solidFill>
                  <a:srgbClr val="1E1E1E"/>
                </a:solidFill>
                <a:effectLst/>
                <a:latin typeface="+mn-lt"/>
              </a:rPr>
              <a:t>, Alex visited a UNICEF supported inclusive playground for children – the first playground of its kind anywhere in the world. There, all children are able to play with their friends, thanks to seesaws and merry-go-rounds with space for wheelchairs, accessible swings for children who struggle with grip, and a sandpit, trampoline and beanbag especially designed for children with Autism.</a:t>
            </a:r>
          </a:p>
          <a:p>
            <a:endParaRPr lang="en-GB" b="0" i="0">
              <a:solidFill>
                <a:srgbClr val="1E1E1E"/>
              </a:solidFill>
              <a:effectLst/>
              <a:latin typeface="+mn-lt"/>
            </a:endParaRPr>
          </a:p>
          <a:p>
            <a:r>
              <a:rPr lang="en-GB">
                <a:latin typeface="+mn-lt"/>
              </a:rPr>
              <a:t>Reference: https://www.unicef.org.uk/celebrity-supporters/alex-brooker-unicef-uk-high-profile-supporter/</a:t>
            </a: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21</a:t>
            </a:fld>
            <a:endParaRPr lang="en-US"/>
          </a:p>
        </p:txBody>
      </p:sp>
    </p:spTree>
    <p:extLst>
      <p:ext uri="{BB962C8B-B14F-4D97-AF65-F5344CB8AC3E}">
        <p14:creationId xmlns:p14="http://schemas.microsoft.com/office/powerpoint/2010/main" val="1809634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CA36D-FB94-A365-5B60-EF20961592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66521-06D5-BEF4-805C-ED87FAB6F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ACA1B-2DB0-42C8-DCE1-4CA6EFF3E883}"/>
              </a:ext>
            </a:extLst>
          </p:cNvPr>
          <p:cNvSpPr>
            <a:spLocks noGrp="1"/>
          </p:cNvSpPr>
          <p:nvPr>
            <p:ph type="body" idx="1"/>
          </p:nvPr>
        </p:nvSpPr>
        <p:spPr/>
        <p:txBody>
          <a:bodyPr/>
          <a:lstStyle/>
          <a:p>
            <a:r>
              <a:rPr lang="en-GB" b="0" i="0">
                <a:solidFill>
                  <a:srgbClr val="FFFFFF"/>
                </a:solidFill>
                <a:effectLst/>
                <a:latin typeface="+mn-lt"/>
              </a:rPr>
              <a:t>Teacher notes: After a massive </a:t>
            </a:r>
            <a:r>
              <a:rPr lang="en-GB" b="1" i="0" u="none" strike="noStrike">
                <a:solidFill>
                  <a:srgbClr val="00BDF2"/>
                </a:solidFill>
                <a:effectLst/>
                <a:latin typeface="+mn-lt"/>
                <a:hlinkClick r:id="rId3"/>
              </a:rPr>
              <a:t>earthquake</a:t>
            </a:r>
            <a:r>
              <a:rPr lang="en-GB" b="0" i="0">
                <a:solidFill>
                  <a:srgbClr val="FFFFFF"/>
                </a:solidFill>
                <a:effectLst/>
                <a:latin typeface="+mn-lt"/>
              </a:rPr>
              <a:t> devastated parts of </a:t>
            </a:r>
            <a:r>
              <a:rPr lang="en-GB" b="1" i="0" u="none" strike="noStrike" err="1">
                <a:solidFill>
                  <a:srgbClr val="00BDF2"/>
                </a:solidFill>
                <a:effectLst/>
                <a:latin typeface="+mn-lt"/>
                <a:hlinkClick r:id="rId4"/>
              </a:rPr>
              <a:t>Türkiye</a:t>
            </a:r>
            <a:r>
              <a:rPr lang="en-GB" b="0" i="0">
                <a:solidFill>
                  <a:srgbClr val="FFFFFF"/>
                </a:solidFill>
                <a:effectLst/>
                <a:latin typeface="+mn-lt"/>
              </a:rPr>
              <a:t> and </a:t>
            </a:r>
            <a:r>
              <a:rPr lang="en-GB" b="1" i="0" u="none" strike="noStrike">
                <a:solidFill>
                  <a:srgbClr val="00BDF2"/>
                </a:solidFill>
                <a:effectLst/>
                <a:latin typeface="+mn-lt"/>
                <a:hlinkClick r:id="rId5"/>
              </a:rPr>
              <a:t>Syria</a:t>
            </a:r>
            <a:r>
              <a:rPr lang="en-GB" b="0" i="0">
                <a:solidFill>
                  <a:srgbClr val="FFFFFF"/>
                </a:solidFill>
                <a:effectLst/>
                <a:latin typeface="+mn-lt"/>
              </a:rPr>
              <a:t> in February 2023, UNICEF quickly created child-friendly spaces next to temporary housing for families who had lost everything. In this photo, students living at a camp for displaced families attend class under a tent. When disasters strike, providing ways for children to continue their </a:t>
            </a:r>
            <a:r>
              <a:rPr lang="en-GB" b="1" i="0" u="none" strike="noStrike">
                <a:solidFill>
                  <a:srgbClr val="00BDF2"/>
                </a:solidFill>
                <a:effectLst/>
                <a:latin typeface="+mn-lt"/>
                <a:hlinkClick r:id="rId6"/>
              </a:rPr>
              <a:t>education</a:t>
            </a:r>
            <a:r>
              <a:rPr lang="en-GB" b="0" i="0">
                <a:solidFill>
                  <a:srgbClr val="FFFFFF"/>
                </a:solidFill>
                <a:effectLst/>
                <a:latin typeface="+mn-lt"/>
              </a:rPr>
              <a:t> is always a UNICEF priority.</a:t>
            </a:r>
          </a:p>
          <a:p>
            <a:endParaRPr lang="en-GB" b="0" i="0">
              <a:solidFill>
                <a:srgbClr val="FFFFFF"/>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0" i="0">
                <a:solidFill>
                  <a:srgbClr val="FFFFFF"/>
                </a:solidFill>
                <a:effectLst/>
                <a:latin typeface="+mn-lt"/>
              </a:rPr>
              <a:t>Reference: </a:t>
            </a:r>
            <a:r>
              <a:rPr lang="en-GB" b="0" i="0">
                <a:effectLst/>
                <a:latin typeface="+mn-lt"/>
                <a:hlinkClick r:id="rId7" tooltip="Original URL: https://www.unicefusa.org/what-unicef-does/emergency-response/child-friendly-spaces. Click or tap if you trust this link."/>
              </a:rPr>
              <a:t>https://www.unicefusa.org/what-unicef-does/emergency-response/child-friendly-spaces</a:t>
            </a:r>
            <a:endParaRPr lang="en-GB">
              <a:latin typeface="+mn-lt"/>
            </a:endParaRPr>
          </a:p>
          <a:p>
            <a:endParaRPr lang="en-GB"/>
          </a:p>
        </p:txBody>
      </p:sp>
      <p:sp>
        <p:nvSpPr>
          <p:cNvPr id="4" name="Slide Number Placeholder 3">
            <a:extLst>
              <a:ext uri="{FF2B5EF4-FFF2-40B4-BE49-F238E27FC236}">
                <a16:creationId xmlns:a16="http://schemas.microsoft.com/office/drawing/2014/main" id="{C0754EB6-8AF7-5A47-FB06-A68741D75299}"/>
              </a:ext>
            </a:extLst>
          </p:cNvPr>
          <p:cNvSpPr>
            <a:spLocks noGrp="1"/>
          </p:cNvSpPr>
          <p:nvPr>
            <p:ph type="sldNum" sz="quarter" idx="5"/>
          </p:nvPr>
        </p:nvSpPr>
        <p:spPr/>
        <p:txBody>
          <a:bodyPr/>
          <a:lstStyle/>
          <a:p>
            <a:pPr>
              <a:defRPr/>
            </a:pPr>
            <a:fld id="{10B9F6AE-AC5D-4D4B-A623-86D81E691FE3}" type="slidenum">
              <a:rPr lang="en-US" smtClean="0"/>
              <a:pPr>
                <a:defRPr/>
              </a:pPr>
              <a:t>22</a:t>
            </a:fld>
            <a:endParaRPr lang="en-US"/>
          </a:p>
        </p:txBody>
      </p:sp>
    </p:spTree>
    <p:extLst>
      <p:ext uri="{BB962C8B-B14F-4D97-AF65-F5344CB8AC3E}">
        <p14:creationId xmlns:p14="http://schemas.microsoft.com/office/powerpoint/2010/main" val="414798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CCC2-5F2F-EB95-9B91-8D0BA66A9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B80366-1E3B-55E0-B16B-DC1E76D40B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BB183-A400-01D1-E6A1-9436CD1A33B5}"/>
              </a:ext>
            </a:extLst>
          </p:cNvPr>
          <p:cNvSpPr>
            <a:spLocks noGrp="1"/>
          </p:cNvSpPr>
          <p:nvPr>
            <p:ph type="body" idx="1"/>
          </p:nvPr>
        </p:nvSpPr>
        <p:spPr/>
        <p:txBody>
          <a:bodyPr/>
          <a:lstStyle/>
          <a:p>
            <a:r>
              <a:rPr lang="en-GB" b="0" i="0">
                <a:solidFill>
                  <a:srgbClr val="FFFFFF"/>
                </a:solidFill>
                <a:effectLst/>
                <a:latin typeface="+mn-lt"/>
              </a:rPr>
              <a:t>Teacher notes: This photo shows children playing in a child-friendly space set up by UNICEF and partners at the </a:t>
            </a:r>
            <a:r>
              <a:rPr lang="en-GB" b="0" i="0" err="1">
                <a:solidFill>
                  <a:srgbClr val="FFFFFF"/>
                </a:solidFill>
                <a:effectLst/>
                <a:latin typeface="+mn-lt"/>
              </a:rPr>
              <a:t>Rusayo</a:t>
            </a:r>
            <a:r>
              <a:rPr lang="en-GB" b="0" i="0">
                <a:solidFill>
                  <a:srgbClr val="FFFFFF"/>
                </a:solidFill>
                <a:effectLst/>
                <a:latin typeface="+mn-lt"/>
              </a:rPr>
              <a:t> camp, in DRC. The space is one of over twelve that have been established across eight different camps in the area to help at-risk </a:t>
            </a:r>
            <a:r>
              <a:rPr lang="en-GB" b="1" i="0" u="none" strike="noStrike">
                <a:solidFill>
                  <a:srgbClr val="00BDF2"/>
                </a:solidFill>
                <a:effectLst/>
                <a:latin typeface="+mn-lt"/>
                <a:hlinkClick r:id="rId3"/>
              </a:rPr>
              <a:t>families impacted by armed conflicts.</a:t>
            </a:r>
            <a:r>
              <a:rPr lang="en-GB" b="0" i="0">
                <a:solidFill>
                  <a:srgbClr val="FFFFFF"/>
                </a:solidFill>
                <a:effectLst/>
                <a:latin typeface="+mn-lt"/>
              </a:rPr>
              <a:t> UNICEF-supported staff are there to help trace parents of unaccompanied or separated children and provide support. </a:t>
            </a:r>
          </a:p>
          <a:p>
            <a:endParaRPr lang="en-GB" b="0" i="0">
              <a:solidFill>
                <a:srgbClr val="FFFFFF"/>
              </a:solidFill>
              <a:effectLst/>
              <a:latin typeface="+mn-lt"/>
            </a:endParaRPr>
          </a:p>
          <a:p>
            <a:r>
              <a:rPr lang="en-GB" b="0" i="0">
                <a:solidFill>
                  <a:srgbClr val="FFFFFF"/>
                </a:solidFill>
                <a:effectLst/>
                <a:latin typeface="+mn-lt"/>
              </a:rPr>
              <a:t>Reference: </a:t>
            </a:r>
            <a:r>
              <a:rPr lang="en-GB" b="0" i="0">
                <a:effectLst/>
                <a:latin typeface="+mn-lt"/>
                <a:hlinkClick r:id="rId4" tooltip="Original URL: https://www.unicefusa.org/what-unicef-does/emergency-response/child-friendly-spaces. Click or tap if you trust this link."/>
              </a:rPr>
              <a:t>https://www.unicefusa.org/what-unicef-does/emergency-response/child-friendly-spaces</a:t>
            </a:r>
            <a:endParaRPr lang="en-GB">
              <a:latin typeface="+mn-lt"/>
            </a:endParaRPr>
          </a:p>
        </p:txBody>
      </p:sp>
      <p:sp>
        <p:nvSpPr>
          <p:cNvPr id="4" name="Slide Number Placeholder 3">
            <a:extLst>
              <a:ext uri="{FF2B5EF4-FFF2-40B4-BE49-F238E27FC236}">
                <a16:creationId xmlns:a16="http://schemas.microsoft.com/office/drawing/2014/main" id="{DA075226-9386-C128-B42F-E2C182C70936}"/>
              </a:ext>
            </a:extLst>
          </p:cNvPr>
          <p:cNvSpPr>
            <a:spLocks noGrp="1"/>
          </p:cNvSpPr>
          <p:nvPr>
            <p:ph type="sldNum" sz="quarter" idx="5"/>
          </p:nvPr>
        </p:nvSpPr>
        <p:spPr/>
        <p:txBody>
          <a:bodyPr/>
          <a:lstStyle/>
          <a:p>
            <a:pPr>
              <a:defRPr/>
            </a:pPr>
            <a:fld id="{10B9F6AE-AC5D-4D4B-A623-86D81E691FE3}" type="slidenum">
              <a:rPr lang="en-US" smtClean="0"/>
              <a:pPr>
                <a:defRPr/>
              </a:pPr>
              <a:t>23</a:t>
            </a:fld>
            <a:endParaRPr lang="en-US"/>
          </a:p>
        </p:txBody>
      </p:sp>
    </p:spTree>
    <p:extLst>
      <p:ext uri="{BB962C8B-B14F-4D97-AF65-F5344CB8AC3E}">
        <p14:creationId xmlns:p14="http://schemas.microsoft.com/office/powerpoint/2010/main" val="10011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a:t>
            </a:r>
          </a:p>
          <a:p>
            <a:r>
              <a:rPr lang="en-GB"/>
              <a:t>WARNING - This lesson features content that may be upsetting for some children. Please review content (especially the video on slide 11) before delivering the lesson to determine whether it will be suitable for your audience. Consider at-risk and refugee children who may have experienced some of the issues discussed. The final slide of the PowerPoint provides signposting for support. Please complete the missing information to be relevant to your setting. </a:t>
            </a: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a:t>
            </a:fld>
            <a:endParaRPr lang="en-US"/>
          </a:p>
        </p:txBody>
      </p:sp>
    </p:spTree>
    <p:extLst>
      <p:ext uri="{BB962C8B-B14F-4D97-AF65-F5344CB8AC3E}">
        <p14:creationId xmlns:p14="http://schemas.microsoft.com/office/powerpoint/2010/main" val="1989604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0A387-2D22-B972-E093-E340EE4E1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BF826-7955-D308-ED4A-47F760EFED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4B516-C289-91FC-4311-8E9ABCB78455}"/>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t>Teacher notes: Design a child friendly space for </a:t>
            </a:r>
            <a:r>
              <a:rPr lang="en-GB"/>
              <a:t>your</a:t>
            </a:r>
            <a:r>
              <a:rPr lang="en-GB" sz="1200"/>
              <a:t> local community or school, where all children would be safe to learn. </a:t>
            </a:r>
          </a:p>
          <a:p>
            <a:endParaRPr lang="en-GB"/>
          </a:p>
          <a:p>
            <a:r>
              <a:rPr lang="en-GB"/>
              <a:t>Students design what a safe child friendly space in the community or school would look like to them, by drawing, collage or (depending on resources) sculpting with recycled materials. </a:t>
            </a:r>
            <a:endParaRPr lang="en-GB">
              <a:ea typeface="Calibri"/>
              <a:cs typeface="Calibri"/>
            </a:endParaRPr>
          </a:p>
          <a:p>
            <a:endParaRPr lang="en-GB"/>
          </a:p>
          <a:p>
            <a:r>
              <a:rPr lang="en-GB"/>
              <a:t>Your child friendly space should allow children to access their rights to…. [Go through articles and ensure children understand what these mean]</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9EC0CD8F-8D82-73FE-55BA-16412D02799C}"/>
              </a:ext>
            </a:extLst>
          </p:cNvPr>
          <p:cNvSpPr>
            <a:spLocks noGrp="1"/>
          </p:cNvSpPr>
          <p:nvPr>
            <p:ph type="sldNum" sz="quarter" idx="5"/>
          </p:nvPr>
        </p:nvSpPr>
        <p:spPr/>
        <p:txBody>
          <a:bodyPr/>
          <a:lstStyle/>
          <a:p>
            <a:pPr>
              <a:defRPr/>
            </a:pPr>
            <a:fld id="{10B9F6AE-AC5D-4D4B-A623-86D81E691FE3}" type="slidenum">
              <a:rPr lang="en-US" smtClean="0"/>
              <a:pPr>
                <a:defRPr/>
              </a:pPr>
              <a:t>24</a:t>
            </a:fld>
            <a:endParaRPr lang="en-US"/>
          </a:p>
        </p:txBody>
      </p:sp>
    </p:spTree>
    <p:extLst>
      <p:ext uri="{BB962C8B-B14F-4D97-AF65-F5344CB8AC3E}">
        <p14:creationId xmlns:p14="http://schemas.microsoft.com/office/powerpoint/2010/main" val="25755164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CE27C-2DFD-1E0D-1BC7-DC8FC86E8E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EFB14-F473-7B8E-8DD5-41AE355CC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3D22B4-C7C3-62F5-22D6-0F3EEE8D54EA}"/>
              </a:ext>
            </a:extLst>
          </p:cNvPr>
          <p:cNvSpPr>
            <a:spLocks noGrp="1"/>
          </p:cNvSpPr>
          <p:nvPr>
            <p:ph type="body" idx="1"/>
          </p:nvPr>
        </p:nvSpPr>
        <p:spPr/>
        <p:txBody>
          <a:bodyPr/>
          <a:lstStyle/>
          <a:p>
            <a:r>
              <a:rPr lang="en-GB"/>
              <a:t>Teacher notes: Prompt questions:</a:t>
            </a:r>
          </a:p>
          <a:p>
            <a:pPr marL="171450" indent="-171450">
              <a:buFont typeface="Arial" panose="020B0604020202020204" pitchFamily="34" charset="0"/>
              <a:buChar char="•"/>
            </a:pPr>
            <a:r>
              <a:rPr lang="en-GB"/>
              <a:t>What would a safe place to learn look like around our school?</a:t>
            </a:r>
          </a:p>
          <a:p>
            <a:pPr marL="171450" indent="-171450">
              <a:buFont typeface="Arial" panose="020B0604020202020204" pitchFamily="34" charset="0"/>
              <a:buChar char="•"/>
            </a:pPr>
            <a:r>
              <a:rPr lang="en-GB"/>
              <a:t>What would it include?</a:t>
            </a:r>
          </a:p>
          <a:p>
            <a:pPr marL="171450" indent="-171450">
              <a:buFont typeface="Arial" panose="020B0604020202020204" pitchFamily="34" charset="0"/>
              <a:buChar char="•"/>
            </a:pPr>
            <a:r>
              <a:rPr lang="en-GB"/>
              <a:t>What would it smell like?</a:t>
            </a:r>
          </a:p>
          <a:p>
            <a:pPr marL="171450" indent="-171450">
              <a:buFont typeface="Arial" panose="020B0604020202020204" pitchFamily="34" charset="0"/>
              <a:buChar char="•"/>
            </a:pPr>
            <a:r>
              <a:rPr lang="en-GB"/>
              <a:t>What colours would it be?</a:t>
            </a:r>
          </a:p>
          <a:p>
            <a:pPr marL="171450" indent="-171450">
              <a:buFont typeface="Arial" panose="020B0604020202020204" pitchFamily="34" charset="0"/>
              <a:buChar char="•"/>
            </a:pPr>
            <a:r>
              <a:rPr lang="en-GB"/>
              <a:t>How light would the space be?</a:t>
            </a:r>
          </a:p>
          <a:p>
            <a:pPr marL="171450" indent="-171450">
              <a:buFont typeface="Arial" panose="020B0604020202020204" pitchFamily="34" charset="0"/>
              <a:buChar char="•"/>
            </a:pPr>
            <a:r>
              <a:rPr lang="en-GB"/>
              <a:t>What sort of people would be there?</a:t>
            </a:r>
          </a:p>
          <a:p>
            <a:pPr marL="171450" indent="-171450">
              <a:buFont typeface="Arial" panose="020B0604020202020204" pitchFamily="34" charset="0"/>
              <a:buChar char="•"/>
            </a:pPr>
            <a:r>
              <a:rPr lang="en-GB"/>
              <a:t>What sort of things would not be there? (for example, broken glass, unlit areas or unclean things)</a:t>
            </a:r>
          </a:p>
        </p:txBody>
      </p:sp>
      <p:sp>
        <p:nvSpPr>
          <p:cNvPr id="4" name="Slide Number Placeholder 3">
            <a:extLst>
              <a:ext uri="{FF2B5EF4-FFF2-40B4-BE49-F238E27FC236}">
                <a16:creationId xmlns:a16="http://schemas.microsoft.com/office/drawing/2014/main" id="{C08FDE9D-D101-0CAB-099B-657299D7330B}"/>
              </a:ext>
            </a:extLst>
          </p:cNvPr>
          <p:cNvSpPr>
            <a:spLocks noGrp="1"/>
          </p:cNvSpPr>
          <p:nvPr>
            <p:ph type="sldNum" sz="quarter" idx="5"/>
          </p:nvPr>
        </p:nvSpPr>
        <p:spPr/>
        <p:txBody>
          <a:bodyPr/>
          <a:lstStyle/>
          <a:p>
            <a:pPr>
              <a:defRPr/>
            </a:pPr>
            <a:fld id="{10B9F6AE-AC5D-4D4B-A623-86D81E691FE3}" type="slidenum">
              <a:rPr lang="en-US" smtClean="0"/>
              <a:pPr>
                <a:defRPr/>
              </a:pPr>
              <a:t>25</a:t>
            </a:fld>
            <a:endParaRPr lang="en-US"/>
          </a:p>
        </p:txBody>
      </p:sp>
    </p:spTree>
    <p:extLst>
      <p:ext uri="{BB962C8B-B14F-4D97-AF65-F5344CB8AC3E}">
        <p14:creationId xmlns:p14="http://schemas.microsoft.com/office/powerpoint/2010/main" val="2647356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0409F7E1-46E6-4476-9B31-A8B2BEE4D3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B1C8E4F-EC1F-6544-24B4-458EEFDEA7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68612" name="Slide Number Placeholder 3">
            <a:extLst>
              <a:ext uri="{FF2B5EF4-FFF2-40B4-BE49-F238E27FC236}">
                <a16:creationId xmlns:a16="http://schemas.microsoft.com/office/drawing/2014/main" id="{505CC23B-2B6E-EF74-AFD6-859CCC8DF2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C0C1094-EE76-4EB0-A88C-3E314C05E97B}"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 Discuss and record</a:t>
            </a:r>
            <a:r>
              <a:rPr lang="en-GB" sz="1200"/>
              <a:t> how </a:t>
            </a:r>
            <a:r>
              <a:rPr lang="en-GB"/>
              <a:t>everyone can  support each other to enjoy the rights to be safe to learn.</a:t>
            </a:r>
          </a:p>
          <a:p>
            <a:endParaRPr lang="en-GB" sz="1200"/>
          </a:p>
          <a:p>
            <a:r>
              <a:rPr lang="en-GB" sz="1200"/>
              <a:t>Examples might include: “I will tell the teacher if I don’t feel safe”; “I will </a:t>
            </a:r>
            <a:r>
              <a:rPr lang="en-GB"/>
              <a:t>approach someone</a:t>
            </a:r>
            <a:r>
              <a:rPr lang="en-GB" sz="1200"/>
              <a:t> who is sad or lonely”; “If I feel angry with someone, I </a:t>
            </a:r>
            <a:r>
              <a:rPr lang="en-GB"/>
              <a:t>will think of strategies to calm myself</a:t>
            </a:r>
            <a:r>
              <a:rPr lang="en-GB" sz="1200"/>
              <a:t>” etc. </a:t>
            </a:r>
            <a:endParaRPr lang="en-GB">
              <a:ea typeface="Calibri"/>
              <a:cs typeface="Calibri"/>
            </a:endParaRP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28</a:t>
            </a:fld>
            <a:endParaRPr lang="en-US"/>
          </a:p>
        </p:txBody>
      </p:sp>
    </p:spTree>
    <p:extLst>
      <p:ext uri="{BB962C8B-B14F-4D97-AF65-F5344CB8AC3E}">
        <p14:creationId xmlns:p14="http://schemas.microsoft.com/office/powerpoint/2010/main" val="2102660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a:solidFill>
                  <a:srgbClr val="000000"/>
                </a:solidFill>
                <a:effectLst/>
                <a:latin typeface="+mn-lt"/>
              </a:rPr>
              <a:t>Teacher notes: </a:t>
            </a:r>
            <a:r>
              <a:rPr lang="en-US" sz="1200" i="0" err="1">
                <a:solidFill>
                  <a:srgbClr val="000000"/>
                </a:solidFill>
                <a:effectLst/>
                <a:latin typeface="+mn-lt"/>
              </a:rPr>
              <a:t>customise</a:t>
            </a:r>
            <a:r>
              <a:rPr lang="en-US" sz="1200" i="0">
                <a:solidFill>
                  <a:srgbClr val="000000"/>
                </a:solidFill>
                <a:effectLst/>
                <a:latin typeface="+mn-lt"/>
              </a:rPr>
              <a:t> this slide If children were upset by any of the issues raised today then can access support by…</a:t>
            </a:r>
          </a:p>
          <a:p>
            <a:endParaRPr lang="en-US"/>
          </a:p>
        </p:txBody>
      </p:sp>
      <p:sp>
        <p:nvSpPr>
          <p:cNvPr id="4" name="Slide Number Placeholder 3"/>
          <p:cNvSpPr>
            <a:spLocks noGrp="1"/>
          </p:cNvSpPr>
          <p:nvPr>
            <p:ph type="sldNum" sz="quarter" idx="5"/>
          </p:nvPr>
        </p:nvSpPr>
        <p:spPr/>
        <p:txBody>
          <a:bodyPr/>
          <a:lstStyle/>
          <a:p>
            <a:fld id="{BE260B2D-0714-4CA1-886B-6A18FC5D9385}" type="slidenum">
              <a:rPr lang="en-GB" smtClean="0"/>
              <a:t>29</a:t>
            </a:fld>
            <a:endParaRPr lang="en-GB"/>
          </a:p>
        </p:txBody>
      </p:sp>
    </p:spTree>
    <p:extLst>
      <p:ext uri="{BB962C8B-B14F-4D97-AF65-F5344CB8AC3E}">
        <p14:creationId xmlns:p14="http://schemas.microsoft.com/office/powerpoint/2010/main" val="1302127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effectLst/>
                <a:latin typeface="+mn-lt"/>
                <a:ea typeface="Calibri"/>
                <a:cs typeface="Calibri" panose="020F0502020204030204" pitchFamily="34" charset="0"/>
              </a:rPr>
              <a:t>Teachers notes: </a:t>
            </a:r>
          </a:p>
          <a:p>
            <a:endParaRPr lang="en-GB" sz="1200">
              <a:effectLst/>
              <a:latin typeface="+mn-lt"/>
              <a:cs typeface="Calibri" panose="020F0502020204030204" pitchFamily="34" charset="0"/>
            </a:endParaRPr>
          </a:p>
          <a:p>
            <a:r>
              <a:rPr lang="en-GB"/>
              <a:t>Re-cap last lesson.</a:t>
            </a:r>
          </a:p>
          <a:p>
            <a:endParaRPr lang="en-GB"/>
          </a:p>
          <a:p>
            <a:r>
              <a:rPr lang="en-GB"/>
              <a:t>Which right did we focus on last time? Answer on next slide….</a:t>
            </a:r>
          </a:p>
          <a:p>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mn-lt"/>
                <a:ea typeface="Calibri"/>
                <a:cs typeface="Calibri" panose="020F0502020204030204" pitchFamily="34" charset="0"/>
              </a:rPr>
              <a:t>The United Nations Convention on the Rights of the Child (CRC) is the basis of all UNICEF’s work. The CRC sets out the human rights of every person under the age of 18. It was adopted by the UN General Assembly in 1989 and is the most widely agreed international human rights treaty in history. The UK signed the convention on 19 April 1990, ratified it on 16 December 1991 and it came into force on 15 January 1992. The Convention has 54 articles that cover all aspects of a child’s life and set out the rights that all children everywhere are entitled to. It also explains how adults and governments must work together to make sure all children can enjoy all their rights. Every child has rights, whatever their ethnicity, gender, religion, language, abilities or any other status. The Convention must be understood as a whole: all rights are linked and no right is more important than another. The right to relax and play (article 31) and the right to freedom of expression (article 13) are as important as the right to be safe from violence (article 19) and the right to education (article 28).</a:t>
            </a:r>
            <a:endParaRPr lang="en-GB" sz="1200">
              <a:effectLst/>
              <a:latin typeface="+mn-lt"/>
              <a:ea typeface="Calibri"/>
              <a:cs typeface="Calibri"/>
            </a:endParaRPr>
          </a:p>
          <a:p>
            <a:endParaRPr lang="en-GB"/>
          </a:p>
        </p:txBody>
      </p:sp>
      <p:sp>
        <p:nvSpPr>
          <p:cNvPr id="4" name="Slide Number Placeholder 3"/>
          <p:cNvSpPr>
            <a:spLocks noGrp="1"/>
          </p:cNvSpPr>
          <p:nvPr>
            <p:ph type="sldNum" sz="quarter" idx="5"/>
          </p:nvPr>
        </p:nvSpPr>
        <p:spPr/>
        <p:txBody>
          <a:bodyPr/>
          <a:lstStyle/>
          <a:p>
            <a:pPr>
              <a:defRPr/>
            </a:pPr>
            <a:fld id="{2C78A9DE-4077-40B8-B42E-7F7F1F4BF9ED}" type="slidenum">
              <a:rPr lang="en-US" smtClean="0"/>
              <a:pPr>
                <a:defRPr/>
              </a:pPr>
              <a:t>4</a:t>
            </a:fld>
            <a:endParaRPr lang="en-US"/>
          </a:p>
        </p:txBody>
      </p:sp>
    </p:spTree>
    <p:extLst>
      <p:ext uri="{BB962C8B-B14F-4D97-AF65-F5344CB8AC3E}">
        <p14:creationId xmlns:p14="http://schemas.microsoft.com/office/powerpoint/2010/main" val="89273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 Talk to your partner. Ask pupils who would like to share their ideas.</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2C78A9DE-4077-40B8-B42E-7F7F1F4BF9E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56425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Teacher notes: Discuss each of these points in more detail if not yet covered.</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2C78A9DE-4077-40B8-B42E-7F7F1F4BF9E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49962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6DD5C-6226-16BB-6FA3-2A7639387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3A339-C531-C9B3-B890-B3EF1DEB8F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7CE3F0-8447-051A-F9B3-0C9D96B980FF}"/>
              </a:ext>
            </a:extLst>
          </p:cNvPr>
          <p:cNvSpPr>
            <a:spLocks noGrp="1"/>
          </p:cNvSpPr>
          <p:nvPr>
            <p:ph type="body" idx="1"/>
          </p:nvPr>
        </p:nvSpPr>
        <p:spPr/>
        <p:txBody>
          <a:bodyPr/>
          <a:lstStyle/>
          <a:p>
            <a:r>
              <a:rPr lang="en-GB" sz="1800">
                <a:effectLst/>
                <a:latin typeface="Univers LT Pro 45 Light" panose="020B0403020202020204" pitchFamily="34" charset="0"/>
                <a:ea typeface="Calibri" panose="020F0502020204030204" pitchFamily="34" charset="0"/>
                <a:cs typeface="Calibri" panose="020F0502020204030204" pitchFamily="34" charset="0"/>
              </a:rPr>
              <a:t>Teacher notes:</a:t>
            </a:r>
          </a:p>
          <a:p>
            <a:r>
              <a:rPr lang="en-GB" sz="1800">
                <a:effectLst/>
                <a:latin typeface="Univers LT Pro 45 Light" panose="020B0403020202020204" pitchFamily="34" charset="0"/>
                <a:ea typeface="Calibri" panose="020F0502020204030204" pitchFamily="34" charset="0"/>
                <a:cs typeface="Calibri" panose="020F0502020204030204" pitchFamily="34" charset="0"/>
              </a:rPr>
              <a:t>Find out more here https://www.unicef.org.uk/what-we-do/</a:t>
            </a:r>
          </a:p>
        </p:txBody>
      </p:sp>
      <p:sp>
        <p:nvSpPr>
          <p:cNvPr id="4" name="Slide Number Placeholder 3">
            <a:extLst>
              <a:ext uri="{FF2B5EF4-FFF2-40B4-BE49-F238E27FC236}">
                <a16:creationId xmlns:a16="http://schemas.microsoft.com/office/drawing/2014/main" id="{D0691470-9BAB-2A8E-F4FC-6A460DD9A355}"/>
              </a:ext>
            </a:extLst>
          </p:cNvPr>
          <p:cNvSpPr>
            <a:spLocks noGrp="1"/>
          </p:cNvSpPr>
          <p:nvPr>
            <p:ph type="sldNum" sz="quarter" idx="5"/>
          </p:nvPr>
        </p:nvSpPr>
        <p:spPr/>
        <p:txBody>
          <a:bodyPr/>
          <a:lstStyle/>
          <a:p>
            <a:pPr>
              <a:defRPr/>
            </a:pPr>
            <a:fld id="{2C78A9DE-4077-40B8-B42E-7F7F1F4BF9ED}" type="slidenum">
              <a:rPr lang="en-US" smtClean="0"/>
              <a:pPr>
                <a:defRPr/>
              </a:pPr>
              <a:t>9</a:t>
            </a:fld>
            <a:endParaRPr lang="en-US"/>
          </a:p>
        </p:txBody>
      </p:sp>
    </p:spTree>
    <p:extLst>
      <p:ext uri="{BB962C8B-B14F-4D97-AF65-F5344CB8AC3E}">
        <p14:creationId xmlns:p14="http://schemas.microsoft.com/office/powerpoint/2010/main" val="109352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F13E-C791-E98C-BCDD-701BA19EC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DFE67A-7CF1-0F39-C50D-56A4E704A9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22E45-CDBA-54DF-9106-04941574C2D9}"/>
              </a:ext>
            </a:extLst>
          </p:cNvPr>
          <p:cNvSpPr>
            <a:spLocks noGrp="1"/>
          </p:cNvSpPr>
          <p:nvPr>
            <p:ph type="body" idx="1"/>
          </p:nvPr>
        </p:nvSpPr>
        <p:spPr/>
        <p:txBody>
          <a:bodyPr/>
          <a:lstStyle/>
          <a:p>
            <a:pPr algn="l"/>
            <a:r>
              <a:rPr lang="en-GB" sz="2800" b="0" i="0">
                <a:solidFill>
                  <a:srgbClr val="FFFFFF"/>
                </a:solidFill>
                <a:effectLst/>
                <a:latin typeface="Yantramanav"/>
              </a:rPr>
              <a:t>Teacher notes: </a:t>
            </a:r>
          </a:p>
          <a:p>
            <a:pPr algn="l"/>
            <a:endParaRPr lang="en-GB" sz="2800" b="0" i="0">
              <a:solidFill>
                <a:srgbClr val="FFFFFF"/>
              </a:solidFill>
              <a:effectLst/>
              <a:latin typeface="Yantramanav"/>
            </a:endParaRPr>
          </a:p>
          <a:p>
            <a:pPr algn="l"/>
            <a:r>
              <a:rPr lang="en-GB" sz="2800" b="0" i="0">
                <a:solidFill>
                  <a:srgbClr val="FFFFFF"/>
                </a:solidFill>
                <a:effectLst/>
                <a:latin typeface="Yantramanav"/>
              </a:rPr>
              <a:t>Another key component of the </a:t>
            </a:r>
            <a:r>
              <a:rPr lang="en-GB" sz="2800" b="1" i="0" u="none" strike="noStrike">
                <a:solidFill>
                  <a:srgbClr val="00BDF2"/>
                </a:solidFill>
                <a:effectLst/>
                <a:latin typeface="Yantramanav"/>
              </a:rPr>
              <a:t>UNICEF emergency response is</a:t>
            </a:r>
            <a:r>
              <a:rPr lang="en-GB" sz="2800" b="1" i="0">
                <a:solidFill>
                  <a:srgbClr val="FFFFFF"/>
                </a:solidFill>
                <a:effectLst/>
                <a:latin typeface="Yantramanav"/>
              </a:rPr>
              <a:t> </a:t>
            </a:r>
            <a:r>
              <a:rPr lang="en-GB" sz="2800" b="0" i="0">
                <a:solidFill>
                  <a:srgbClr val="FFFFFF"/>
                </a:solidFill>
                <a:effectLst/>
                <a:latin typeface="Yantramanav"/>
              </a:rPr>
              <a:t>the child-friendly space. The purpose of a child-friendly space is to allow children who are caught in a crisis to gather in a safe environment, play with their peers and access their rights, including the right to learn. A child-friendly space is also where at-risk children and families can go to get health care, counselling and other services, including protection from violence, exploitation and abuse.  </a:t>
            </a:r>
          </a:p>
          <a:p>
            <a:pPr algn="l"/>
            <a:endParaRPr lang="en-GB" sz="2800" b="0" i="0">
              <a:solidFill>
                <a:srgbClr val="FFFFFF"/>
              </a:solidFill>
              <a:effectLst/>
              <a:latin typeface="Yantramanav"/>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b="0" i="0">
                <a:solidFill>
                  <a:srgbClr val="FFFFFF"/>
                </a:solidFill>
                <a:effectLst/>
                <a:latin typeface="Yantramanav"/>
              </a:rPr>
              <a:t>Reference: </a:t>
            </a:r>
            <a:r>
              <a:rPr lang="en-GB" sz="2800" b="0" i="0">
                <a:effectLst/>
                <a:latin typeface="Segoe UI" panose="020B0502040204020203" pitchFamily="34" charset="0"/>
                <a:hlinkClick r:id="rId3" tooltip="Original URL: https://www.unicefusa.org/what-unicef-does/emergency-response/child-friendly-spaces. Click or tap if you trust this link."/>
              </a:rPr>
              <a:t>https://www.unicefusa.org/what-unicef-does/emergency-response/child-friendly-spaces</a:t>
            </a:r>
            <a:endParaRPr lang="en-GB" sz="280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a:p>
          <a:p>
            <a:pPr algn="l"/>
            <a:endParaRPr lang="en-GB" sz="2800" b="0" i="0">
              <a:solidFill>
                <a:srgbClr val="FFFFFF"/>
              </a:solidFill>
              <a:effectLst/>
              <a:latin typeface="Yantramanav"/>
            </a:endParaRPr>
          </a:p>
          <a:p>
            <a:pPr algn="l"/>
            <a:endParaRPr lang="en-GB" sz="2800" b="0" i="0">
              <a:solidFill>
                <a:srgbClr val="FFFFFF"/>
              </a:solidFill>
              <a:effectLst/>
              <a:latin typeface="Yantramanav"/>
            </a:endParaRPr>
          </a:p>
          <a:p>
            <a:pPr algn="l"/>
            <a:endParaRPr lang="en-GB" sz="2800" b="0" i="0">
              <a:solidFill>
                <a:srgbClr val="FFFFFF"/>
              </a:solidFill>
              <a:effectLst/>
              <a:latin typeface="Yantramanav"/>
            </a:endParaRPr>
          </a:p>
        </p:txBody>
      </p:sp>
      <p:sp>
        <p:nvSpPr>
          <p:cNvPr id="4" name="Slide Number Placeholder 3">
            <a:extLst>
              <a:ext uri="{FF2B5EF4-FFF2-40B4-BE49-F238E27FC236}">
                <a16:creationId xmlns:a16="http://schemas.microsoft.com/office/drawing/2014/main" id="{498061D8-F48C-FEB3-5FC7-A890DAED1A5E}"/>
              </a:ext>
            </a:extLst>
          </p:cNvPr>
          <p:cNvSpPr>
            <a:spLocks noGrp="1"/>
          </p:cNvSpPr>
          <p:nvPr>
            <p:ph type="sldNum" sz="quarter" idx="5"/>
          </p:nvPr>
        </p:nvSpPr>
        <p:spPr/>
        <p:txBody>
          <a:bodyPr/>
          <a:lstStyle/>
          <a:p>
            <a:pPr>
              <a:defRPr/>
            </a:pPr>
            <a:fld id="{2C78A9DE-4077-40B8-B42E-7F7F1F4BF9ED}" type="slidenum">
              <a:rPr lang="en-US" smtClean="0"/>
              <a:pPr>
                <a:defRPr/>
              </a:pPr>
              <a:t>10</a:t>
            </a:fld>
            <a:endParaRPr lang="en-US"/>
          </a:p>
        </p:txBody>
      </p:sp>
    </p:spTree>
    <p:extLst>
      <p:ext uri="{BB962C8B-B14F-4D97-AF65-F5344CB8AC3E}">
        <p14:creationId xmlns:p14="http://schemas.microsoft.com/office/powerpoint/2010/main" val="177106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altLang="en-US">
                <a:cs typeface="Calibri"/>
              </a:rPr>
              <a:t>Teacher notes: Last year, Tom </a:t>
            </a:r>
            <a:r>
              <a:rPr lang="en-GB" altLang="en-US" err="1">
                <a:cs typeface="Calibri"/>
              </a:rPr>
              <a:t>Grennan</a:t>
            </a:r>
            <a:r>
              <a:rPr lang="en-GB" altLang="en-US">
                <a:cs typeface="Calibri"/>
              </a:rPr>
              <a:t> travelled to Cambodia to see first-hand how UNICEF are supporting children in Phnom Penh. ​</a:t>
            </a:r>
            <a:endParaRPr lang="en-GB" altLang="en-US">
              <a:ea typeface="Calibri" panose="020F0502020204030204" pitchFamily="34" charset="0"/>
              <a:cs typeface="Calibri"/>
            </a:endParaRPr>
          </a:p>
          <a:p>
            <a:pPr>
              <a:lnSpc>
                <a:spcPct val="107000"/>
              </a:lnSpc>
              <a:spcAft>
                <a:spcPts val="800"/>
              </a:spcAft>
            </a:pPr>
            <a:r>
              <a:rPr lang="en-GB" altLang="en-US">
                <a:cs typeface="Calibri"/>
              </a:rPr>
              <a:t>Tom met 14-year-old </a:t>
            </a:r>
            <a:r>
              <a:rPr lang="en-GB" altLang="en-US" err="1">
                <a:cs typeface="Calibri"/>
              </a:rPr>
              <a:t>Theara</a:t>
            </a:r>
            <a:r>
              <a:rPr lang="en-GB" altLang="en-US">
                <a:cs typeface="Calibri"/>
              </a:rPr>
              <a:t>, who lives with his family in an area that poses many dangers to children — none more so than the live railway line that runs through the middle of the community.  ​</a:t>
            </a:r>
            <a:endParaRPr lang="en-GB" altLang="en-US">
              <a:ea typeface="Calibri"/>
              <a:cs typeface="Calibri"/>
            </a:endParaRPr>
          </a:p>
          <a:p>
            <a:pPr>
              <a:lnSpc>
                <a:spcPct val="107000"/>
              </a:lnSpc>
              <a:spcAft>
                <a:spcPts val="800"/>
              </a:spcAft>
            </a:pPr>
            <a:r>
              <a:rPr lang="en-GB" altLang="en-US">
                <a:cs typeface="Calibri"/>
              </a:rPr>
              <a:t>Tom visited UNICEF-funded safe spaces that help children like </a:t>
            </a:r>
            <a:r>
              <a:rPr lang="en-GB" altLang="en-US" err="1">
                <a:cs typeface="Calibri"/>
              </a:rPr>
              <a:t>Theara</a:t>
            </a:r>
            <a:r>
              <a:rPr lang="en-GB" altLang="en-US">
                <a:cs typeface="Calibri"/>
              </a:rPr>
              <a:t> to access education and simply to play, out of harm's way. </a:t>
            </a:r>
            <a:endParaRPr lang="en-GB" altLang="en-US">
              <a:ea typeface="Calibri"/>
              <a:cs typeface="Calibri"/>
            </a:endParaRPr>
          </a:p>
          <a:p>
            <a:endParaRPr lang="en-GB"/>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a:effectLst/>
                <a:latin typeface="Univers LT Pro 45 Light"/>
                <a:ea typeface="Calibri"/>
                <a:cs typeface="Calibri" panose="020F0502020204030204" pitchFamily="34" charset="0"/>
              </a:rPr>
              <a:t>Play video. </a:t>
            </a:r>
            <a:r>
              <a:rPr lang="en-GB" sz="1200" b="1">
                <a:effectLst/>
                <a:latin typeface="Univers LT Pro 45 Light"/>
                <a:ea typeface="Calibri"/>
                <a:cs typeface="Calibri" panose="020F0502020204030204" pitchFamily="34" charset="0"/>
              </a:rPr>
              <a:t>WARNING: Video may be upsetting for some children, please review before showing to your group. </a:t>
            </a:r>
            <a:endParaRPr lang="en-GB" sz="1200" b="1">
              <a:effectLst/>
              <a:latin typeface="Univers LT Pro 45 Light"/>
              <a:ea typeface="Calibri"/>
              <a:cs typeface="Times New Roman" panose="02020603050405020304" pitchFamily="18" charset="0"/>
            </a:endParaRPr>
          </a:p>
          <a:p>
            <a:endParaRPr lang="en-GB"/>
          </a:p>
          <a:p>
            <a:pPr marL="742950" lvl="1" indent="-285750">
              <a:buFont typeface="Arial" panose="020B0604020202020204" pitchFamily="34" charset="0"/>
              <a:buChar char="•"/>
            </a:pPr>
            <a:r>
              <a:rPr lang="en-GB"/>
              <a:t>Discuss: How did the film make you feel?</a:t>
            </a:r>
          </a:p>
          <a:p>
            <a:pPr marL="742950" lvl="1" indent="-285750">
              <a:buFont typeface="Arial" panose="020B0604020202020204" pitchFamily="34" charset="0"/>
              <a:buChar char="•"/>
            </a:pPr>
            <a:r>
              <a:rPr lang="en-GB"/>
              <a:t>List the rights that the children in the video aren’t accessing.</a:t>
            </a:r>
          </a:p>
          <a:p>
            <a:pPr marL="742950" lvl="1" indent="-285750">
              <a:buFont typeface="Arial" panose="020B0604020202020204" pitchFamily="34" charset="0"/>
              <a:buChar char="•"/>
            </a:pPr>
            <a:r>
              <a:rPr lang="en-GB"/>
              <a:t>What could be done to change this?</a:t>
            </a:r>
          </a:p>
          <a:p>
            <a:endParaRPr lang="en-GB">
              <a:ea typeface="Calibri"/>
              <a:cs typeface="Calibri"/>
            </a:endParaRPr>
          </a:p>
        </p:txBody>
      </p:sp>
      <p:sp>
        <p:nvSpPr>
          <p:cNvPr id="4" name="Slide Number Placeholder 3"/>
          <p:cNvSpPr>
            <a:spLocks noGrp="1"/>
          </p:cNvSpPr>
          <p:nvPr>
            <p:ph type="sldNum" sz="quarter" idx="5"/>
          </p:nvPr>
        </p:nvSpPr>
        <p:spPr/>
        <p:txBody>
          <a:bodyPr/>
          <a:lstStyle/>
          <a:p>
            <a:pPr>
              <a:defRPr/>
            </a:pPr>
            <a:fld id="{10B9F6AE-AC5D-4D4B-A623-86D81E691FE3}" type="slidenum">
              <a:rPr lang="en-US" smtClean="0"/>
              <a:pPr>
                <a:defRPr/>
              </a:pPr>
              <a:t>11</a:t>
            </a:fld>
            <a:endParaRPr lang="en-US"/>
          </a:p>
        </p:txBody>
      </p:sp>
    </p:spTree>
    <p:extLst>
      <p:ext uri="{BB962C8B-B14F-4D97-AF65-F5344CB8AC3E}">
        <p14:creationId xmlns:p14="http://schemas.microsoft.com/office/powerpoint/2010/main" val="2516521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5407D-9F2B-63F6-C9AB-59B1574179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B2EFE-7737-A588-CAB7-972F8F16E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2DDDA-FF66-1725-7CB9-A32C1479234D}"/>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a:t>Teacher notes: Let’s have a look at some UNICEF child-friendly spaces around the world….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2800" b="0" i="0">
                <a:solidFill>
                  <a:srgbClr val="FFFFFF"/>
                </a:solidFill>
                <a:effectLst/>
                <a:latin typeface="Yantramanav"/>
              </a:rPr>
              <a:t>Reference: </a:t>
            </a:r>
            <a:r>
              <a:rPr lang="en-GB" sz="2800" b="0" i="0">
                <a:effectLst/>
                <a:latin typeface="Segoe UI" panose="020B0502040204020203" pitchFamily="34" charset="0"/>
                <a:hlinkClick r:id="rId3" tooltip="Original URL: https://www.unicefusa.org/what-unicef-does/emergency-response/child-friendly-spaces. Click or tap if you trust this link."/>
              </a:rPr>
              <a:t>https://www.unicefusa.org/what-unicef-does/emergency-response/child-friendly-spaces</a:t>
            </a:r>
            <a:endParaRPr lang="en-GB" sz="280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2800"/>
          </a:p>
          <a:p>
            <a:endParaRPr lang="en-GB" sz="1800">
              <a:effectLst/>
              <a:latin typeface="Univers LT Pro 45 Light" panose="020B040302020202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B4B982B-5775-32FB-3DB1-9DBF179553B6}"/>
              </a:ext>
            </a:extLst>
          </p:cNvPr>
          <p:cNvSpPr>
            <a:spLocks noGrp="1"/>
          </p:cNvSpPr>
          <p:nvPr>
            <p:ph type="sldNum" sz="quarter" idx="5"/>
          </p:nvPr>
        </p:nvSpPr>
        <p:spPr/>
        <p:txBody>
          <a:bodyPr/>
          <a:lstStyle/>
          <a:p>
            <a:pPr>
              <a:defRPr/>
            </a:pPr>
            <a:fld id="{2C78A9DE-4077-40B8-B42E-7F7F1F4BF9ED}" type="slidenum">
              <a:rPr lang="en-US" smtClean="0"/>
              <a:pPr>
                <a:defRPr/>
              </a:pPr>
              <a:t>13</a:t>
            </a:fld>
            <a:endParaRPr lang="en-US"/>
          </a:p>
        </p:txBody>
      </p:sp>
    </p:spTree>
    <p:extLst>
      <p:ext uri="{BB962C8B-B14F-4D97-AF65-F5344CB8AC3E}">
        <p14:creationId xmlns:p14="http://schemas.microsoft.com/office/powerpoint/2010/main" val="3838821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883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974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3096F-0EA3-DB66-4DDE-092C63D77880}"/>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1DC780-17EC-1E56-9206-B05A51293324}"/>
              </a:ext>
            </a:extLst>
          </p:cNvPr>
          <p:cNvSpPr>
            <a:spLocks noGrp="1"/>
          </p:cNvSpPr>
          <p:nvPr>
            <p:ph type="subTitle" idx="1"/>
          </p:nvPr>
        </p:nvSpPr>
        <p:spPr>
          <a:xfrm>
            <a:off x="1143000" y="2701925"/>
            <a:ext cx="6858000" cy="12414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7450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3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836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590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32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4572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A blue and black logo&#10;&#10;Description automatically generated">
            <a:extLst>
              <a:ext uri="{FF2B5EF4-FFF2-40B4-BE49-F238E27FC236}">
                <a16:creationId xmlns:a16="http://schemas.microsoft.com/office/drawing/2014/main" id="{22027F76-A1B0-B1D4-A817-F27774AC5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7"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A group of girls running in a crowd&#10;&#10;Description automatically generated">
            <a:extLst>
              <a:ext uri="{FF2B5EF4-FFF2-40B4-BE49-F238E27FC236}">
                <a16:creationId xmlns:a16="http://schemas.microsoft.com/office/drawing/2014/main" id="{51663539-B831-6ECE-28B5-CF85E5AB1F0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88" y="-6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D8B96C0-FCAE-D0CC-9070-C89BEC8FFE21}"/>
              </a:ext>
            </a:extLst>
          </p:cNvPr>
          <p:cNvSpPr/>
          <p:nvPr userDrawn="1"/>
        </p:nvSpPr>
        <p:spPr>
          <a:xfrm>
            <a:off x="6819900" y="80963"/>
            <a:ext cx="2276475" cy="862012"/>
          </a:xfrm>
          <a:prstGeom prst="rect">
            <a:avLst/>
          </a:prstGeom>
          <a:solidFill>
            <a:srgbClr val="000000">
              <a:alpha val="5695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10">
            <a:extLst>
              <a:ext uri="{FF2B5EF4-FFF2-40B4-BE49-F238E27FC236}">
                <a16:creationId xmlns:a16="http://schemas.microsoft.com/office/drawing/2014/main" id="{9AB9B91A-9B42-148A-20FE-8BD5F49E1B73}"/>
              </a:ext>
            </a:extLst>
          </p:cNvPr>
          <p:cNvSpPr txBox="1">
            <a:spLocks noChangeArrowheads="1"/>
          </p:cNvSpPr>
          <p:nvPr userDrawn="1"/>
        </p:nvSpPr>
        <p:spPr bwMode="auto">
          <a:xfrm>
            <a:off x="6819900" y="87313"/>
            <a:ext cx="2300288" cy="862012"/>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en-GB" sz="1000">
                <a:solidFill>
                  <a:schemeClr val="bg1"/>
                </a:solidFill>
                <a:latin typeface="Univers LT Pro 45 Light" panose="020B0403020202020204" pitchFamily="34" charset="77"/>
              </a:rPr>
              <a:t>Young girls competing in a sack race game during the World Children's Day celebration by UNICEF and local partners in Mone Koe, Northern Shan State, Myanmar. </a:t>
            </a:r>
            <a:endParaRPr lang="en-GB" altLang="en-US" sz="1200">
              <a:solidFill>
                <a:schemeClr val="bg1"/>
              </a:solidFill>
              <a:latin typeface="Univers LT Pro 45 Light" panose="020B0403020202020204" pitchFamily="34" charset="77"/>
            </a:endParaRPr>
          </a:p>
        </p:txBody>
      </p:sp>
      <p:sp>
        <p:nvSpPr>
          <p:cNvPr id="2053" name="TextBox 1">
            <a:extLst>
              <a:ext uri="{FF2B5EF4-FFF2-40B4-BE49-F238E27FC236}">
                <a16:creationId xmlns:a16="http://schemas.microsoft.com/office/drawing/2014/main" id="{7D25935F-EAB4-CA2B-5287-65995DC0689E}"/>
              </a:ext>
            </a:extLst>
          </p:cNvPr>
          <p:cNvSpPr txBox="1">
            <a:spLocks noChangeArrowheads="1"/>
          </p:cNvSpPr>
          <p:nvPr userDrawn="1"/>
        </p:nvSpPr>
        <p:spPr bwMode="auto">
          <a:xfrm rot="5400000">
            <a:off x="-923925" y="923925"/>
            <a:ext cx="2032000" cy="184150"/>
          </a:xfrm>
          <a:prstGeom prst="rect">
            <a:avLst/>
          </a:prstGeom>
          <a:noFill/>
          <a:ln>
            <a:noFill/>
          </a:ln>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en-US" altLang="en-US" sz="600">
                <a:solidFill>
                  <a:schemeClr val="bg1"/>
                </a:solidFill>
                <a:latin typeface="Univers LT Pro 45 Light" panose="020B0403020202020204" pitchFamily="34" charset="77"/>
              </a:rPr>
              <a:t>© UNICEF/Zar Mon</a:t>
            </a:r>
          </a:p>
        </p:txBody>
      </p:sp>
      <p:pic>
        <p:nvPicPr>
          <p:cNvPr id="2054" name="Picture 7" descr="A black background with white text&#10;&#10;Description automatically generated">
            <a:extLst>
              <a:ext uri="{FF2B5EF4-FFF2-40B4-BE49-F238E27FC236}">
                <a16:creationId xmlns:a16="http://schemas.microsoft.com/office/drawing/2014/main" id="{809076A4-9AA2-FD7B-CC62-7ECE4DBFCBD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31038" y="4427538"/>
            <a:ext cx="185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8"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2" descr="A purple and black background&#10;&#10;Description automatically generated">
            <a:extLst>
              <a:ext uri="{FF2B5EF4-FFF2-40B4-BE49-F238E27FC236}">
                <a16:creationId xmlns:a16="http://schemas.microsoft.com/office/drawing/2014/main" id="{0583B3AE-8441-4C34-559D-6F92FA58D23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4"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A black background with a blue globe&#10;&#10;Description automatically generated">
            <a:extLst>
              <a:ext uri="{FF2B5EF4-FFF2-40B4-BE49-F238E27FC236}">
                <a16:creationId xmlns:a16="http://schemas.microsoft.com/office/drawing/2014/main" id="{2BEAC41F-23D4-3B4D-8F7B-A1D144F7F69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5" r:id="rId1"/>
    <p:sldLayoutId id="2147483809" r:id="rId2"/>
    <p:sldLayoutId id="2147483813" r:id="rId3"/>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 descr="A close-up of a logo&#10;&#10;Description automatically generated">
            <a:extLst>
              <a:ext uri="{FF2B5EF4-FFF2-40B4-BE49-F238E27FC236}">
                <a16:creationId xmlns:a16="http://schemas.microsoft.com/office/drawing/2014/main" id="{8AE56423-BD6E-F1F9-9D0C-B9979019431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1863853"/>
      </p:ext>
    </p:extLst>
  </p:cSld>
  <p:clrMap bg1="lt1" tx1="dk1" bg2="lt2" tx2="dk2" accent1="accent1" accent2="accent2" accent3="accent3" accent4="accent4" accent5="accent5" accent6="accent6" hlink="hlink" folHlink="folHlink"/>
  <p:sldLayoutIdLst>
    <p:sldLayoutId id="2147483807" r:id="rId1"/>
    <p:sldLayoutId id="2147483811" r:id="rId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ideo" Target="https://www.youtube.com/embed/7GkasebLFnU?feature=oembed" TargetMode="Externa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video" Target="https://www.youtube.com/embed/nDM_M65sPzs?feature=oembed"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4.png"/><Relationship Id="rId7" Type="http://schemas.openxmlformats.org/officeDocument/2006/relationships/image" Target="../media/image32.png"/><Relationship Id="rId12" Type="http://schemas.openxmlformats.org/officeDocument/2006/relationships/image" Target="../media/image37.svg"/><Relationship Id="rId17" Type="http://schemas.openxmlformats.org/officeDocument/2006/relationships/image" Target="../media/image42.png"/><Relationship Id="rId2" Type="http://schemas.openxmlformats.org/officeDocument/2006/relationships/notesSlide" Target="../notesSlides/notesSlide20.xml"/><Relationship Id="rId16" Type="http://schemas.openxmlformats.org/officeDocument/2006/relationships/image" Target="../media/image41.svg"/><Relationship Id="rId20" Type="http://schemas.openxmlformats.org/officeDocument/2006/relationships/image" Target="../media/image14.svg"/><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6.png"/><Relationship Id="rId24" Type="http://schemas.openxmlformats.org/officeDocument/2006/relationships/image" Target="../media/image10.sv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9.png"/><Relationship Id="rId10" Type="http://schemas.openxmlformats.org/officeDocument/2006/relationships/image" Target="../media/image35.svg"/><Relationship Id="rId19" Type="http://schemas.openxmlformats.org/officeDocument/2006/relationships/image" Target="../media/image13.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 Id="rId22" Type="http://schemas.openxmlformats.org/officeDocument/2006/relationships/image" Target="../media/image4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4.xml"/><Relationship Id="rId5" Type="http://schemas.openxmlformats.org/officeDocument/2006/relationships/image" Target="../media/image50.sv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s://www.nspcc.org.uk/"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ideo" Target="https://www.youtube.com/embed/pz0ca4gD2Es?feature=oembed"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17AE-EB46-F337-4F37-A1B586C3CA30}"/>
              </a:ext>
            </a:extLst>
          </p:cNvPr>
          <p:cNvSpPr txBox="1">
            <a:spLocks noChangeArrowheads="1"/>
          </p:cNvSpPr>
          <p:nvPr/>
        </p:nvSpPr>
        <p:spPr bwMode="auto">
          <a:xfrm>
            <a:off x="546728" y="968375"/>
            <a:ext cx="80822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742950" indent="-28575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1430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6002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0574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9pPr>
          </a:lstStyle>
          <a:p>
            <a:pPr defTabSz="914400" eaLnBrk="1" hangingPunct="1"/>
            <a:r>
              <a:rPr lang="en-US" altLang="en-US" sz="7000" b="1" dirty="0">
                <a:solidFill>
                  <a:srgbClr val="FFFFFF"/>
                </a:solidFill>
                <a:latin typeface="Fuse V.2 Display Black"/>
                <a:ea typeface="MS PGothic"/>
              </a:rPr>
              <a:t>SOCCER AID FOR UNICEF ACADEMY 2025</a:t>
            </a:r>
            <a:endParaRPr lang="en-US" dirty="0"/>
          </a:p>
        </p:txBody>
      </p:sp>
      <p:sp>
        <p:nvSpPr>
          <p:cNvPr id="4" name="Title 1">
            <a:extLst>
              <a:ext uri="{FF2B5EF4-FFF2-40B4-BE49-F238E27FC236}">
                <a16:creationId xmlns:a16="http://schemas.microsoft.com/office/drawing/2014/main" id="{9E802200-A29D-9AE9-8A01-4BC4F0230882}"/>
              </a:ext>
            </a:extLst>
          </p:cNvPr>
          <p:cNvSpPr txBox="1">
            <a:spLocks noChangeArrowheads="1"/>
          </p:cNvSpPr>
          <p:nvPr/>
        </p:nvSpPr>
        <p:spPr bwMode="auto">
          <a:xfrm>
            <a:off x="546728" y="968375"/>
            <a:ext cx="808229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742950" indent="-28575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11430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6002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2057400" indent="-228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5146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6pPr>
            <a:lvl7pPr marL="29718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7pPr>
            <a:lvl8pPr marL="34290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8pPr>
            <a:lvl9pPr marL="3886200" indent="-228600" algn="l" defTabSz="914400" rtl="0" eaLnBrk="0" fontAlgn="base" latinLnBrk="0"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9pPr>
          </a:lstStyle>
          <a:p>
            <a:pPr defTabSz="914400" eaLnBrk="1" hangingPunct="1"/>
            <a:r>
              <a:rPr lang="en-US" altLang="en-US" sz="7000" b="1" dirty="0">
                <a:solidFill>
                  <a:srgbClr val="FFFFFF"/>
                </a:solidFill>
                <a:latin typeface="Fuse V.2 Display Black"/>
                <a:ea typeface="MS PGothic"/>
              </a:rPr>
              <a:t>SOCCER AID FOR UNICEF ACADEMY 2025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E90B3-1617-2E2B-80EA-74B6635590B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62ED5552-B57B-AD36-3B18-01DF76FA2DA4}"/>
              </a:ext>
            </a:extLst>
          </p:cNvPr>
          <p:cNvSpPr txBox="1"/>
          <p:nvPr/>
        </p:nvSpPr>
        <p:spPr>
          <a:xfrm>
            <a:off x="1468040" y="596903"/>
            <a:ext cx="6207919" cy="707886"/>
          </a:xfrm>
          <a:prstGeom prst="rect">
            <a:avLst/>
          </a:prstGeom>
          <a:noFill/>
        </p:spPr>
        <p:txBody>
          <a:bodyPr wrap="square">
            <a:spAutoFit/>
          </a:bodyPr>
          <a:lstStyle/>
          <a:p>
            <a:pPr algn="ctr"/>
            <a:r>
              <a:rPr lang="en-GB" sz="4000" b="1" cap="all">
                <a:effectLst/>
                <a:latin typeface="Fuse V.2 Display Black" pitchFamily="2" charset="77"/>
              </a:rPr>
              <a:t>Child-Friendly Spaces</a:t>
            </a:r>
          </a:p>
        </p:txBody>
      </p:sp>
      <p:sp>
        <p:nvSpPr>
          <p:cNvPr id="4" name="TextBox 3">
            <a:extLst>
              <a:ext uri="{FF2B5EF4-FFF2-40B4-BE49-F238E27FC236}">
                <a16:creationId xmlns:a16="http://schemas.microsoft.com/office/drawing/2014/main" id="{970904E8-A002-51BA-72FF-4A759BEFAA43}"/>
              </a:ext>
            </a:extLst>
          </p:cNvPr>
          <p:cNvSpPr txBox="1"/>
          <p:nvPr/>
        </p:nvSpPr>
        <p:spPr>
          <a:xfrm>
            <a:off x="1045971" y="1715054"/>
            <a:ext cx="7052055" cy="2123658"/>
          </a:xfrm>
          <a:prstGeom prst="rect">
            <a:avLst/>
          </a:prstGeom>
          <a:noFill/>
        </p:spPr>
        <p:txBody>
          <a:bodyPr wrap="square">
            <a:spAutoFit/>
          </a:bodyPr>
          <a:lstStyle/>
          <a:p>
            <a:pPr algn="ctr">
              <a:spcBef>
                <a:spcPts val="1800"/>
              </a:spcBef>
              <a:spcAft>
                <a:spcPts val="2400"/>
              </a:spcAft>
            </a:pPr>
            <a:r>
              <a:rPr lang="en-GB" sz="2200" dirty="0">
                <a:effectLst/>
                <a:latin typeface="Univers LT Pro 45 Light" panose="020B0403020202020204" pitchFamily="34" charset="0"/>
              </a:rPr>
              <a:t>Emergencies are disorienting and traumatizing, especially for children. Providing opportunities for </a:t>
            </a:r>
            <a:r>
              <a:rPr lang="en-GB" sz="2200" dirty="0">
                <a:latin typeface="Univers LT Pro 45 Light" panose="020B0403020202020204" pitchFamily="34" charset="0"/>
              </a:rPr>
              <a:t>children</a:t>
            </a:r>
            <a:r>
              <a:rPr lang="en-GB" sz="2200" dirty="0">
                <a:effectLst/>
                <a:latin typeface="Univers LT Pro 45 Light" panose="020B0403020202020204" pitchFamily="34" charset="0"/>
              </a:rPr>
              <a:t> to gather in a safe space and play with other children — away from the danger and chaos of conflict or other crises — offers much needed protection and comfort.</a:t>
            </a:r>
          </a:p>
        </p:txBody>
      </p:sp>
    </p:spTree>
    <p:extLst>
      <p:ext uri="{BB962C8B-B14F-4D97-AF65-F5344CB8AC3E}">
        <p14:creationId xmlns:p14="http://schemas.microsoft.com/office/powerpoint/2010/main" val="2164591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539465E6-D3E8-6197-EBD6-74EDFE6C850A}"/>
              </a:ext>
            </a:extLst>
          </p:cNvPr>
          <p:cNvSpPr txBox="1">
            <a:spLocks noChangeArrowheads="1"/>
          </p:cNvSpPr>
          <p:nvPr/>
        </p:nvSpPr>
        <p:spPr bwMode="auto">
          <a:xfrm>
            <a:off x="1584961" y="283176"/>
            <a:ext cx="582517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80000"/>
              </a:lnSpc>
            </a:pPr>
            <a:r>
              <a:rPr lang="en-GB" altLang="en-US" sz="4000" b="1">
                <a:latin typeface="Fuse V.2 Display Black" pitchFamily="2" charset="77"/>
                <a:cs typeface="Calibri" panose="020F0502020204030204" pitchFamily="34" charset="0"/>
              </a:rPr>
              <a:t>CHILD-FRIENDLY ​SPACES IN CAMBODIA </a:t>
            </a:r>
            <a:endParaRPr lang="en-US" altLang="en-US" sz="4000" b="1">
              <a:solidFill>
                <a:srgbClr val="0A011E"/>
              </a:solidFill>
              <a:latin typeface="Fuse V.2 Display Black" pitchFamily="2" charset="77"/>
            </a:endParaRPr>
          </a:p>
        </p:txBody>
      </p:sp>
      <p:pic>
        <p:nvPicPr>
          <p:cNvPr id="3" name="Online Media 2" title="Soccer Aid for UNICEF Academy | Tom Grennan meets Theara in Cambodia">
            <a:hlinkClick r:id="" action="ppaction://media"/>
            <a:extLst>
              <a:ext uri="{FF2B5EF4-FFF2-40B4-BE49-F238E27FC236}">
                <a16:creationId xmlns:a16="http://schemas.microsoft.com/office/drawing/2014/main" id="{8D115DAA-2246-5944-CF77-A7E6DE877F27}"/>
              </a:ext>
            </a:extLst>
          </p:cNvPr>
          <p:cNvPicPr>
            <a:picLocks noRot="1" noChangeAspect="1"/>
          </p:cNvPicPr>
          <p:nvPr>
            <a:videoFile r:link="rId1"/>
          </p:nvPr>
        </p:nvPicPr>
        <p:blipFill>
          <a:blip r:embed="rId4"/>
          <a:stretch>
            <a:fillRect/>
          </a:stretch>
        </p:blipFill>
        <p:spPr>
          <a:xfrm>
            <a:off x="1924265" y="1322403"/>
            <a:ext cx="5295470" cy="29916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E3AAD-EEE8-5B68-A6F7-DDE8333C33AF}"/>
            </a:ext>
          </a:extLst>
        </p:cNvPr>
        <p:cNvGrpSpPr/>
        <p:nvPr/>
      </p:nvGrpSpPr>
      <p:grpSpPr>
        <a:xfrm>
          <a:off x="0" y="0"/>
          <a:ext cx="0" cy="0"/>
          <a:chOff x="0" y="0"/>
          <a:chExt cx="0" cy="0"/>
        </a:xfrm>
      </p:grpSpPr>
      <p:sp>
        <p:nvSpPr>
          <p:cNvPr id="25602" name="Title 1">
            <a:extLst>
              <a:ext uri="{FF2B5EF4-FFF2-40B4-BE49-F238E27FC236}">
                <a16:creationId xmlns:a16="http://schemas.microsoft.com/office/drawing/2014/main" id="{618FB80B-0032-9573-190B-D09E716F5531}"/>
              </a:ext>
            </a:extLst>
          </p:cNvPr>
          <p:cNvSpPr txBox="1">
            <a:spLocks noChangeArrowheads="1"/>
          </p:cNvSpPr>
          <p:nvPr/>
        </p:nvSpPr>
        <p:spPr bwMode="auto">
          <a:xfrm>
            <a:off x="1578722" y="415057"/>
            <a:ext cx="5986556"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80000"/>
              </a:lnSpc>
            </a:pPr>
            <a:r>
              <a:rPr lang="en-GB" altLang="en-US" sz="4000" b="1">
                <a:latin typeface="Fuse V.2 Display Black" pitchFamily="2" charset="77"/>
                <a:cs typeface="Calibri" panose="020F0502020204030204" pitchFamily="34" charset="0"/>
              </a:rPr>
              <a:t>CHILD-FRIENDLY ​SPACES IN CAMBODIA </a:t>
            </a:r>
            <a:endParaRPr lang="en-US" altLang="en-US" sz="8000" b="1">
              <a:solidFill>
                <a:srgbClr val="0A011E"/>
              </a:solidFill>
              <a:latin typeface="Fuse V.2 Display Black" pitchFamily="2" charset="77"/>
            </a:endParaRPr>
          </a:p>
        </p:txBody>
      </p:sp>
      <p:sp>
        <p:nvSpPr>
          <p:cNvPr id="25603" name="Subtitle 2">
            <a:extLst>
              <a:ext uri="{FF2B5EF4-FFF2-40B4-BE49-F238E27FC236}">
                <a16:creationId xmlns:a16="http://schemas.microsoft.com/office/drawing/2014/main" id="{0DE46D03-78B0-1D4A-B0CF-F8647DDF84CC}"/>
              </a:ext>
            </a:extLst>
          </p:cNvPr>
          <p:cNvSpPr txBox="1">
            <a:spLocks/>
          </p:cNvSpPr>
          <p:nvPr/>
        </p:nvSpPr>
        <p:spPr bwMode="auto">
          <a:xfrm>
            <a:off x="746125" y="1676287"/>
            <a:ext cx="7651750"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lnSpc>
                <a:spcPct val="107000"/>
              </a:lnSpc>
              <a:spcAft>
                <a:spcPts val="800"/>
              </a:spcAft>
            </a:pPr>
            <a:r>
              <a:rPr lang="en-GB" altLang="en-US" sz="2000" b="1" dirty="0">
                <a:latin typeface="Univers LT Pro 45 Light" panose="020B0403020202020204" pitchFamily="34" charset="0"/>
                <a:cs typeface="Calibri" panose="020F0502020204030204" pitchFamily="34" charset="0"/>
              </a:rPr>
              <a:t>“Soccer Aid has always been close to my heart, but being asked to see where the money that is raised goes has completely shifted my whole view on what Soccer Aid is about. UNICEF have helped to create this community centre and this safe place for children to learn and play, to just be kids. I’m proud to be a part of it.”</a:t>
            </a:r>
          </a:p>
          <a:p>
            <a:pPr algn="ctr">
              <a:lnSpc>
                <a:spcPct val="107000"/>
              </a:lnSpc>
              <a:spcAft>
                <a:spcPts val="800"/>
              </a:spcAft>
            </a:pPr>
            <a:r>
              <a:rPr lang="en-GB" altLang="en-US" sz="2000" dirty="0">
                <a:latin typeface="Univers LT Pro 45 Light" panose="020B0403020202020204" pitchFamily="34" charset="0"/>
                <a:cs typeface="Calibri" panose="020F0502020204030204" pitchFamily="34" charset="0"/>
              </a:rPr>
              <a:t>- Tom Grennan​</a:t>
            </a:r>
            <a:endParaRPr lang="en-GB" altLang="en-US" sz="2000" dirty="0">
              <a:latin typeface="Univers LT Pro 45 Light" panose="020B0403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1026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092A1-D5AA-606D-DCEA-6B6E0BABB1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2C0EFCC-E132-3334-389D-DCB660206935}"/>
              </a:ext>
            </a:extLst>
          </p:cNvPr>
          <p:cNvSpPr txBox="1"/>
          <p:nvPr/>
        </p:nvSpPr>
        <p:spPr>
          <a:xfrm>
            <a:off x="891825" y="1607633"/>
            <a:ext cx="4799642" cy="2800767"/>
          </a:xfrm>
          <a:prstGeom prst="rect">
            <a:avLst/>
          </a:prstGeom>
          <a:noFill/>
        </p:spPr>
        <p:txBody>
          <a:bodyPr wrap="square">
            <a:spAutoFit/>
          </a:bodyPr>
          <a:lstStyle/>
          <a:p>
            <a:r>
              <a:rPr lang="en-GB" sz="1600" dirty="0">
                <a:latin typeface="Univers LT Pro 45 Light" panose="020B0403020202020204" pitchFamily="34" charset="0"/>
              </a:rPr>
              <a:t>In a crisis, children are often cut off from school; getting children back to learning is always a top priority, so a UNICEF child-friendly space will often double as a temporary classroom or an informal learning space. </a:t>
            </a:r>
          </a:p>
          <a:p>
            <a:endParaRPr lang="en-GB" sz="1600" dirty="0">
              <a:latin typeface="Univers LT Pro 45 Light" panose="020B0403020202020204" pitchFamily="34" charset="0"/>
            </a:endParaRPr>
          </a:p>
          <a:p>
            <a:r>
              <a:rPr lang="en-GB" sz="1600" dirty="0">
                <a:latin typeface="Univers LT Pro 45 Light" panose="020B0403020202020204" pitchFamily="34" charset="0"/>
              </a:rPr>
              <a:t>To be able to get back into a regular routine alongside peers is a great way to counter feelings of fear or uncertainty. And while children are busy learning and playing, parents and caregivers get a chance to rest, knowing their children are safe.</a:t>
            </a:r>
          </a:p>
        </p:txBody>
      </p:sp>
      <p:sp>
        <p:nvSpPr>
          <p:cNvPr id="6" name="Title 1">
            <a:extLst>
              <a:ext uri="{FF2B5EF4-FFF2-40B4-BE49-F238E27FC236}">
                <a16:creationId xmlns:a16="http://schemas.microsoft.com/office/drawing/2014/main" id="{CB7EE31A-6A5D-9747-9EFC-193B9954C5F6}"/>
              </a:ext>
            </a:extLst>
          </p:cNvPr>
          <p:cNvSpPr txBox="1">
            <a:spLocks noChangeArrowheads="1"/>
          </p:cNvSpPr>
          <p:nvPr/>
        </p:nvSpPr>
        <p:spPr bwMode="auto">
          <a:xfrm>
            <a:off x="1410790" y="327972"/>
            <a:ext cx="5986556"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80000"/>
              </a:lnSpc>
            </a:pPr>
            <a:r>
              <a:rPr lang="en-GB" altLang="en-US" sz="4000" b="1">
                <a:latin typeface="Fuse V.2 Display Black" pitchFamily="2" charset="77"/>
                <a:cs typeface="Calibri" panose="020F0502020204030204" pitchFamily="34" charset="0"/>
              </a:rPr>
              <a:t>CHILD-FRIENDLY ​SPACES AS CLASSROOMS</a:t>
            </a:r>
            <a:endParaRPr lang="en-US" altLang="en-US" sz="8000" b="1">
              <a:solidFill>
                <a:srgbClr val="0A011E"/>
              </a:solidFill>
              <a:latin typeface="Fuse V.2 Display Black" pitchFamily="2" charset="77"/>
            </a:endParaRPr>
          </a:p>
        </p:txBody>
      </p:sp>
      <p:pic>
        <p:nvPicPr>
          <p:cNvPr id="8" name="Picture 7">
            <a:extLst>
              <a:ext uri="{FF2B5EF4-FFF2-40B4-BE49-F238E27FC236}">
                <a16:creationId xmlns:a16="http://schemas.microsoft.com/office/drawing/2014/main" id="{160893D3-A97D-A14F-8BE6-7E4AF00333EC}"/>
              </a:ext>
            </a:extLst>
          </p:cNvPr>
          <p:cNvPicPr>
            <a:picLocks noChangeAspect="1"/>
          </p:cNvPicPr>
          <p:nvPr/>
        </p:nvPicPr>
        <p:blipFill>
          <a:blip r:embed="rId3"/>
          <a:stretch>
            <a:fillRect/>
          </a:stretch>
        </p:blipFill>
        <p:spPr>
          <a:xfrm>
            <a:off x="7257299" y="1704036"/>
            <a:ext cx="1507691" cy="1427091"/>
          </a:xfrm>
          <a:prstGeom prst="rect">
            <a:avLst/>
          </a:prstGeom>
        </p:spPr>
      </p:pic>
      <p:pic>
        <p:nvPicPr>
          <p:cNvPr id="9" name="Graphic 8">
            <a:extLst>
              <a:ext uri="{FF2B5EF4-FFF2-40B4-BE49-F238E27FC236}">
                <a16:creationId xmlns:a16="http://schemas.microsoft.com/office/drawing/2014/main" id="{7CF0986D-A206-584B-A0B8-4B36A19ACE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52355" y="1704036"/>
            <a:ext cx="1301571" cy="1735428"/>
          </a:xfrm>
          <a:prstGeom prst="rect">
            <a:avLst/>
          </a:prstGeom>
        </p:spPr>
      </p:pic>
    </p:spTree>
    <p:extLst>
      <p:ext uri="{BB962C8B-B14F-4D97-AF65-F5344CB8AC3E}">
        <p14:creationId xmlns:p14="http://schemas.microsoft.com/office/powerpoint/2010/main" val="1739475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62553-30A5-3BB6-D615-0348963EF642}"/>
            </a:ext>
          </a:extLst>
        </p:cNvPr>
        <p:cNvGrpSpPr/>
        <p:nvPr/>
      </p:nvGrpSpPr>
      <p:grpSpPr>
        <a:xfrm>
          <a:off x="0" y="0"/>
          <a:ext cx="0" cy="0"/>
          <a:chOff x="0" y="0"/>
          <a:chExt cx="0" cy="0"/>
        </a:xfrm>
      </p:grpSpPr>
      <p:pic>
        <p:nvPicPr>
          <p:cNvPr id="1026" name="Picture 2" descr="Children play iside a Spilno Child Spot UNICEF helped set up inside a railway station in Mykolaiv, Ukraine, for children displaced by the war.">
            <a:extLst>
              <a:ext uri="{FF2B5EF4-FFF2-40B4-BE49-F238E27FC236}">
                <a16:creationId xmlns:a16="http://schemas.microsoft.com/office/drawing/2014/main" id="{40F5748C-9C1E-A7F8-EEE5-1B856A71F1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404" y="869404"/>
            <a:ext cx="4249191" cy="31913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0C36FF-16E4-9EED-923B-2E7FAD3D101A}"/>
              </a:ext>
            </a:extLst>
          </p:cNvPr>
          <p:cNvSpPr txBox="1"/>
          <p:nvPr/>
        </p:nvSpPr>
        <p:spPr>
          <a:xfrm>
            <a:off x="3079629" y="161518"/>
            <a:ext cx="2984740" cy="707886"/>
          </a:xfrm>
          <a:prstGeom prst="rect">
            <a:avLst/>
          </a:prstGeom>
          <a:noFill/>
        </p:spPr>
        <p:txBody>
          <a:bodyPr wrap="square" rtlCol="0">
            <a:spAutoFit/>
          </a:bodyPr>
          <a:lstStyle/>
          <a:p>
            <a:pPr algn="ctr"/>
            <a:r>
              <a:rPr lang="en-GB" sz="4000" b="1">
                <a:latin typeface="Fuse V.2 Display Black" pitchFamily="2" charset="77"/>
              </a:rPr>
              <a:t>UKRAINE</a:t>
            </a:r>
          </a:p>
        </p:txBody>
      </p:sp>
      <p:sp>
        <p:nvSpPr>
          <p:cNvPr id="4" name="TextBox 3">
            <a:extLst>
              <a:ext uri="{FF2B5EF4-FFF2-40B4-BE49-F238E27FC236}">
                <a16:creationId xmlns:a16="http://schemas.microsoft.com/office/drawing/2014/main" id="{42726FF1-F4B9-12D2-1C14-98137A945676}"/>
              </a:ext>
            </a:extLst>
          </p:cNvPr>
          <p:cNvSpPr txBox="1"/>
          <p:nvPr/>
        </p:nvSpPr>
        <p:spPr>
          <a:xfrm>
            <a:off x="2348203" y="4060730"/>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UNICEF/Filippov</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334842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94EB-3889-F0D0-B8F9-F8219E3C563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A71301A-5104-7E60-F6F1-17F6E390888E}"/>
              </a:ext>
            </a:extLst>
          </p:cNvPr>
          <p:cNvSpPr txBox="1"/>
          <p:nvPr/>
        </p:nvSpPr>
        <p:spPr>
          <a:xfrm>
            <a:off x="3079629" y="185038"/>
            <a:ext cx="2984740" cy="1200329"/>
          </a:xfrm>
          <a:prstGeom prst="rect">
            <a:avLst/>
          </a:prstGeom>
          <a:noFill/>
        </p:spPr>
        <p:txBody>
          <a:bodyPr wrap="square" rtlCol="0">
            <a:spAutoFit/>
          </a:bodyPr>
          <a:lstStyle/>
          <a:p>
            <a:pPr algn="ctr"/>
            <a:r>
              <a:rPr lang="en-GB" sz="4000" b="1">
                <a:latin typeface="Fuse V.2 Display Black" pitchFamily="2" charset="77"/>
              </a:rPr>
              <a:t>EGYPT</a:t>
            </a:r>
            <a:endParaRPr lang="en-GB" sz="4000" b="1">
              <a:effectLst/>
              <a:latin typeface="Fuse V.2 Display Black" pitchFamily="2" charset="77"/>
            </a:endParaRPr>
          </a:p>
          <a:p>
            <a:pPr algn="ctr"/>
            <a:endParaRPr lang="en-GB" sz="3200" b="1"/>
          </a:p>
        </p:txBody>
      </p:sp>
      <p:pic>
        <p:nvPicPr>
          <p:cNvPr id="2052" name="Picture 4" descr="A UNICEF staffer holds a child refugee from Sudan inside a Child-Friendly Space established at a bus station in Aswan, Egypt to serve families who have been displaced by fighting in Sudan.">
            <a:extLst>
              <a:ext uri="{FF2B5EF4-FFF2-40B4-BE49-F238E27FC236}">
                <a16:creationId xmlns:a16="http://schemas.microsoft.com/office/drawing/2014/main" id="{91854D80-1DA6-3912-C6BA-9F87F5AE2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685" y="1024207"/>
            <a:ext cx="4642629" cy="309508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DDF3BDD-4B69-3A45-F402-A1C61310B703}"/>
              </a:ext>
            </a:extLst>
          </p:cNvPr>
          <p:cNvSpPr txBox="1"/>
          <p:nvPr/>
        </p:nvSpPr>
        <p:spPr>
          <a:xfrm>
            <a:off x="2162761" y="4119293"/>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UNICEF/Mostafa</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886582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EC493-9934-6C72-F862-6026937EFFA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07757B6-2038-4894-26B8-A682619AB923}"/>
              </a:ext>
            </a:extLst>
          </p:cNvPr>
          <p:cNvSpPr txBox="1"/>
          <p:nvPr/>
        </p:nvSpPr>
        <p:spPr>
          <a:xfrm>
            <a:off x="3079628" y="167621"/>
            <a:ext cx="2984740" cy="1200329"/>
          </a:xfrm>
          <a:prstGeom prst="rect">
            <a:avLst/>
          </a:prstGeom>
          <a:noFill/>
        </p:spPr>
        <p:txBody>
          <a:bodyPr wrap="square" rtlCol="0">
            <a:spAutoFit/>
          </a:bodyPr>
          <a:lstStyle/>
          <a:p>
            <a:pPr algn="ctr"/>
            <a:r>
              <a:rPr lang="en-GB" sz="4000" b="1">
                <a:latin typeface="Fuse V.2 Display Black" pitchFamily="2" charset="77"/>
              </a:rPr>
              <a:t>CHAD</a:t>
            </a:r>
            <a:endParaRPr lang="en-GB" sz="4000" b="1">
              <a:effectLst/>
              <a:latin typeface="Fuse V.2 Display Black" pitchFamily="2" charset="77"/>
            </a:endParaRPr>
          </a:p>
          <a:p>
            <a:pPr algn="ctr"/>
            <a:endParaRPr lang="en-GB" sz="3200" b="1"/>
          </a:p>
        </p:txBody>
      </p:sp>
      <p:pic>
        <p:nvPicPr>
          <p:cNvPr id="3074" name="Picture 2" descr="A UNICEF Chad child protection officer interacts with children in a Child-Friendly Space inside Farchana's Sudanese refugee camp, in eastern Chad.">
            <a:extLst>
              <a:ext uri="{FF2B5EF4-FFF2-40B4-BE49-F238E27FC236}">
                <a16:creationId xmlns:a16="http://schemas.microsoft.com/office/drawing/2014/main" id="{13DBF93C-109F-7F11-C190-B12385E92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057" y="981794"/>
            <a:ext cx="4239883" cy="3179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95FDAA4-FEB1-30BA-1A27-A05392B188EA}"/>
              </a:ext>
            </a:extLst>
          </p:cNvPr>
          <p:cNvSpPr txBox="1"/>
          <p:nvPr/>
        </p:nvSpPr>
        <p:spPr>
          <a:xfrm>
            <a:off x="2351710" y="4161706"/>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UNICEF/Le Du</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1145462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42B1-F55F-68CE-1F78-8D0DF01E7BF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2BB93D-6E0C-2BB9-DC8E-9A360970EDB8}"/>
              </a:ext>
            </a:extLst>
          </p:cNvPr>
          <p:cNvSpPr txBox="1"/>
          <p:nvPr/>
        </p:nvSpPr>
        <p:spPr>
          <a:xfrm>
            <a:off x="3079629" y="211163"/>
            <a:ext cx="2984740" cy="1200329"/>
          </a:xfrm>
          <a:prstGeom prst="rect">
            <a:avLst/>
          </a:prstGeom>
          <a:noFill/>
        </p:spPr>
        <p:txBody>
          <a:bodyPr wrap="square" rtlCol="0">
            <a:spAutoFit/>
          </a:bodyPr>
          <a:lstStyle/>
          <a:p>
            <a:pPr algn="ctr"/>
            <a:r>
              <a:rPr lang="en-GB" sz="4000" b="1">
                <a:latin typeface="Fuse V.2 Display Black" pitchFamily="2" charset="77"/>
              </a:rPr>
              <a:t>UGANDA</a:t>
            </a:r>
            <a:endParaRPr lang="en-GB" sz="4000" b="1">
              <a:effectLst/>
              <a:latin typeface="Fuse V.2 Display Black" pitchFamily="2" charset="77"/>
            </a:endParaRPr>
          </a:p>
          <a:p>
            <a:pPr algn="ctr"/>
            <a:endParaRPr lang="en-GB" sz="3200" b="1"/>
          </a:p>
        </p:txBody>
      </p:sp>
      <p:pic>
        <p:nvPicPr>
          <p:cNvPr id="4098" name="Picture 2" descr="Kids play at a UNICEF Child-Friendly Space that serves refugee and host community children in Obongi district of Uganda.">
            <a:extLst>
              <a:ext uri="{FF2B5EF4-FFF2-40B4-BE49-F238E27FC236}">
                <a16:creationId xmlns:a16="http://schemas.microsoft.com/office/drawing/2014/main" id="{A20CF8BF-ABF6-BAB3-D887-ECB77183D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5617" y="978934"/>
            <a:ext cx="4592765" cy="306184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DC045F-559F-400A-2311-AF30A9F210B0}"/>
              </a:ext>
            </a:extLst>
          </p:cNvPr>
          <p:cNvSpPr txBox="1"/>
          <p:nvPr/>
        </p:nvSpPr>
        <p:spPr>
          <a:xfrm>
            <a:off x="2171996" y="4040777"/>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UNICEF/Abdul</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211409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63D50-6C95-6DDC-AD1F-C0C0E1B18DE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F377C3-8F75-0AFB-99CF-E05C2352838D}"/>
              </a:ext>
            </a:extLst>
          </p:cNvPr>
          <p:cNvSpPr txBox="1"/>
          <p:nvPr/>
        </p:nvSpPr>
        <p:spPr>
          <a:xfrm>
            <a:off x="3079629" y="158912"/>
            <a:ext cx="2984740" cy="1200329"/>
          </a:xfrm>
          <a:prstGeom prst="rect">
            <a:avLst/>
          </a:prstGeom>
          <a:noFill/>
        </p:spPr>
        <p:txBody>
          <a:bodyPr wrap="square" rtlCol="0">
            <a:spAutoFit/>
          </a:bodyPr>
          <a:lstStyle/>
          <a:p>
            <a:pPr algn="ctr"/>
            <a:r>
              <a:rPr lang="en-GB" sz="4000" b="1">
                <a:latin typeface="Fuse V.2 Display Black" pitchFamily="2" charset="77"/>
              </a:rPr>
              <a:t>IRAQ</a:t>
            </a:r>
            <a:endParaRPr lang="en-GB" sz="4000" b="1">
              <a:effectLst/>
              <a:latin typeface="Fuse V.2 Display Black" pitchFamily="2" charset="77"/>
            </a:endParaRPr>
          </a:p>
          <a:p>
            <a:pPr algn="ctr"/>
            <a:endParaRPr lang="en-GB" sz="3200" b="1"/>
          </a:p>
        </p:txBody>
      </p:sp>
      <p:pic>
        <p:nvPicPr>
          <p:cNvPr id="5122" name="Picture 2" descr="UNICEF staff engage children at a Child-Friendly Space in the Domiz refugee camp in Northern Iraq. ">
            <a:extLst>
              <a:ext uri="{FF2B5EF4-FFF2-40B4-BE49-F238E27FC236}">
                <a16:creationId xmlns:a16="http://schemas.microsoft.com/office/drawing/2014/main" id="{96DFD72E-A6E8-7724-A996-9C8FB9786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847" y="931781"/>
            <a:ext cx="4624305" cy="30828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C672D1-F808-1940-45E2-4944740E722F}"/>
              </a:ext>
            </a:extLst>
          </p:cNvPr>
          <p:cNvSpPr txBox="1"/>
          <p:nvPr/>
        </p:nvSpPr>
        <p:spPr>
          <a:xfrm>
            <a:off x="2143760" y="4014651"/>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t>
            </a:r>
            <a:r>
              <a:rPr lang="en-GB" sz="1600" err="1">
                <a:solidFill>
                  <a:srgbClr val="878C91"/>
                </a:solidFill>
                <a:effectLst/>
                <a:latin typeface="Univers LT Pro 45 Light" panose="020B0403020202020204" pitchFamily="34" charset="77"/>
              </a:rPr>
              <a:t>Schermbrucker</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134032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0D1DE-5468-5B16-1C86-2BAC4079934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31ACCF-D84C-19F9-188D-A796BAF58B2A}"/>
              </a:ext>
            </a:extLst>
          </p:cNvPr>
          <p:cNvSpPr txBox="1"/>
          <p:nvPr/>
        </p:nvSpPr>
        <p:spPr>
          <a:xfrm>
            <a:off x="3079629" y="243746"/>
            <a:ext cx="2984740" cy="1200329"/>
          </a:xfrm>
          <a:prstGeom prst="rect">
            <a:avLst/>
          </a:prstGeom>
          <a:noFill/>
        </p:spPr>
        <p:txBody>
          <a:bodyPr wrap="square" rtlCol="0">
            <a:spAutoFit/>
          </a:bodyPr>
          <a:lstStyle/>
          <a:p>
            <a:pPr algn="ctr"/>
            <a:r>
              <a:rPr lang="en-GB" sz="4000" b="1">
                <a:latin typeface="Fuse V.2 Display Black" pitchFamily="2" charset="77"/>
              </a:rPr>
              <a:t>MALI</a:t>
            </a:r>
            <a:endParaRPr lang="en-GB" sz="4000" b="1">
              <a:effectLst/>
              <a:latin typeface="Fuse V.2 Display Black" pitchFamily="2" charset="77"/>
            </a:endParaRPr>
          </a:p>
          <a:p>
            <a:pPr algn="ctr"/>
            <a:endParaRPr lang="en-GB" sz="3200" b="1"/>
          </a:p>
        </p:txBody>
      </p:sp>
      <p:pic>
        <p:nvPicPr>
          <p:cNvPr id="6146" name="Picture 2" descr="Two friends play a traditional game at the UNICEF-supported Child-Friendly Space at the Socoura displacement camp in Mopti, central Mali.">
            <a:extLst>
              <a:ext uri="{FF2B5EF4-FFF2-40B4-BE49-F238E27FC236}">
                <a16:creationId xmlns:a16="http://schemas.microsoft.com/office/drawing/2014/main" id="{90AE656F-CEC4-4213-E732-B583E57DC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39" y="1014376"/>
            <a:ext cx="4672121" cy="31147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23D6EA8-FF8B-38D3-BB79-D0B328BBDD7F}"/>
              </a:ext>
            </a:extLst>
          </p:cNvPr>
          <p:cNvSpPr txBox="1"/>
          <p:nvPr/>
        </p:nvSpPr>
        <p:spPr>
          <a:xfrm>
            <a:off x="2108926" y="4129123"/>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t>
            </a:r>
            <a:r>
              <a:rPr lang="en-GB" sz="1600" err="1">
                <a:solidFill>
                  <a:srgbClr val="878C91"/>
                </a:solidFill>
                <a:effectLst/>
                <a:latin typeface="Univers LT Pro 45 Light" panose="020B0403020202020204" pitchFamily="34" charset="77"/>
              </a:rPr>
              <a:t>Keïta</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321987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69E6934-B3BB-B0EA-CA9A-B6E514ABEE14}"/>
              </a:ext>
            </a:extLst>
          </p:cNvPr>
          <p:cNvSpPr txBox="1">
            <a:spLocks noChangeArrowheads="1"/>
          </p:cNvSpPr>
          <p:nvPr/>
        </p:nvSpPr>
        <p:spPr bwMode="auto">
          <a:xfrm>
            <a:off x="243106" y="52251"/>
            <a:ext cx="65643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ts val="6025"/>
              </a:lnSpc>
            </a:pPr>
            <a:r>
              <a:rPr lang="en-US" altLang="en-US" sz="3600" b="1">
                <a:solidFill>
                  <a:schemeClr val="bg1"/>
                </a:solidFill>
                <a:latin typeface="Fuse V.2 Display Black" pitchFamily="2" charset="0"/>
              </a:rPr>
              <a:t>Child-Friendly Spaces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80F9F-8E5B-09A5-C966-987A34D9277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02665D-40BF-2E11-160F-7E325E403E6D}"/>
              </a:ext>
            </a:extLst>
          </p:cNvPr>
          <p:cNvSpPr txBox="1"/>
          <p:nvPr/>
        </p:nvSpPr>
        <p:spPr>
          <a:xfrm>
            <a:off x="3028979" y="228580"/>
            <a:ext cx="3086040" cy="1200329"/>
          </a:xfrm>
          <a:prstGeom prst="rect">
            <a:avLst/>
          </a:prstGeom>
          <a:noFill/>
        </p:spPr>
        <p:txBody>
          <a:bodyPr wrap="square" rtlCol="0">
            <a:spAutoFit/>
          </a:bodyPr>
          <a:lstStyle/>
          <a:p>
            <a:pPr algn="ctr"/>
            <a:r>
              <a:rPr lang="en-GB" sz="4000" b="1">
                <a:latin typeface="Fuse V.2 Display Black" pitchFamily="2" charset="77"/>
              </a:rPr>
              <a:t>PHILIPPINES</a:t>
            </a:r>
            <a:endParaRPr lang="en-GB" sz="4000" b="1">
              <a:effectLst/>
              <a:latin typeface="Fuse V.2 Display Black" pitchFamily="2" charset="77"/>
            </a:endParaRPr>
          </a:p>
          <a:p>
            <a:pPr algn="ctr"/>
            <a:endParaRPr lang="en-GB" sz="3200" b="1"/>
          </a:p>
        </p:txBody>
      </p:sp>
      <p:pic>
        <p:nvPicPr>
          <p:cNvPr id="7170" name="Picture 2" descr="A Child-Friendly Space in the town of Tanauan, Philippines, one of the areas hit hardest by Typhoon Haiyan. ">
            <a:extLst>
              <a:ext uri="{FF2B5EF4-FFF2-40B4-BE49-F238E27FC236}">
                <a16:creationId xmlns:a16="http://schemas.microsoft.com/office/drawing/2014/main" id="{8EF6B2E6-1335-00F6-039F-35B11AEF98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883" y="1077672"/>
            <a:ext cx="4482233" cy="29881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945FCA-65C5-29AB-1340-D0AF6FECBE53}"/>
              </a:ext>
            </a:extLst>
          </p:cNvPr>
          <p:cNvSpPr txBox="1"/>
          <p:nvPr/>
        </p:nvSpPr>
        <p:spPr>
          <a:xfrm>
            <a:off x="2206282" y="4065828"/>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t>
            </a:r>
            <a:r>
              <a:rPr lang="en-GB" sz="1600" err="1">
                <a:solidFill>
                  <a:srgbClr val="878C91"/>
                </a:solidFill>
                <a:effectLst/>
                <a:latin typeface="Univers LT Pro 45 Light" panose="020B0403020202020204" pitchFamily="34" charset="77"/>
              </a:rPr>
              <a:t>Maitem</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511715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DD8CD0-D530-F357-18B1-9520033BD557}"/>
              </a:ext>
            </a:extLst>
          </p:cNvPr>
          <p:cNvSpPr txBox="1"/>
          <p:nvPr/>
        </p:nvSpPr>
        <p:spPr>
          <a:xfrm>
            <a:off x="3079629" y="185037"/>
            <a:ext cx="2984740" cy="1200329"/>
          </a:xfrm>
          <a:prstGeom prst="rect">
            <a:avLst/>
          </a:prstGeom>
          <a:noFill/>
        </p:spPr>
        <p:txBody>
          <a:bodyPr wrap="square" rtlCol="0">
            <a:spAutoFit/>
          </a:bodyPr>
          <a:lstStyle/>
          <a:p>
            <a:pPr algn="ctr"/>
            <a:r>
              <a:rPr lang="en-GB" sz="4000" b="1">
                <a:effectLst/>
                <a:latin typeface="Fuse V.2 Display Black" pitchFamily="2" charset="77"/>
              </a:rPr>
              <a:t>JORDAN</a:t>
            </a:r>
          </a:p>
          <a:p>
            <a:pPr algn="ctr"/>
            <a:endParaRPr lang="en-GB" sz="3200" b="1"/>
          </a:p>
        </p:txBody>
      </p:sp>
      <p:pic>
        <p:nvPicPr>
          <p:cNvPr id="2" name="Online Media 1" title="Alex Brooker in Jordan | Soccer Aid for UNICEF 2023">
            <a:hlinkClick r:id="" action="ppaction://media"/>
            <a:extLst>
              <a:ext uri="{FF2B5EF4-FFF2-40B4-BE49-F238E27FC236}">
                <a16:creationId xmlns:a16="http://schemas.microsoft.com/office/drawing/2014/main" id="{E4A2B384-9527-683C-B0E1-80E24A7695C5}"/>
              </a:ext>
            </a:extLst>
          </p:cNvPr>
          <p:cNvPicPr>
            <a:picLocks noRot="1" noChangeAspect="1"/>
          </p:cNvPicPr>
          <p:nvPr>
            <a:videoFile r:link="rId1"/>
          </p:nvPr>
        </p:nvPicPr>
        <p:blipFill>
          <a:blip r:embed="rId4"/>
          <a:stretch>
            <a:fillRect/>
          </a:stretch>
        </p:blipFill>
        <p:spPr>
          <a:xfrm>
            <a:off x="1899279" y="994478"/>
            <a:ext cx="5345441" cy="3020174"/>
          </a:xfrm>
          <a:prstGeom prst="rect">
            <a:avLst/>
          </a:prstGeom>
        </p:spPr>
      </p:pic>
    </p:spTree>
    <p:extLst>
      <p:ext uri="{BB962C8B-B14F-4D97-AF65-F5344CB8AC3E}">
        <p14:creationId xmlns:p14="http://schemas.microsoft.com/office/powerpoint/2010/main" val="365292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0390-11F0-1D73-CF24-3E76B1C1488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D8804AB-FD47-FA78-32D6-5C96453F202B}"/>
              </a:ext>
            </a:extLst>
          </p:cNvPr>
          <p:cNvSpPr txBox="1"/>
          <p:nvPr/>
        </p:nvSpPr>
        <p:spPr>
          <a:xfrm>
            <a:off x="3079629" y="201258"/>
            <a:ext cx="2984740" cy="1200329"/>
          </a:xfrm>
          <a:prstGeom prst="rect">
            <a:avLst/>
          </a:prstGeom>
          <a:noFill/>
        </p:spPr>
        <p:txBody>
          <a:bodyPr wrap="square" rtlCol="0">
            <a:spAutoFit/>
          </a:bodyPr>
          <a:lstStyle/>
          <a:p>
            <a:pPr algn="ctr"/>
            <a:r>
              <a:rPr lang="en-GB" sz="4000" b="1">
                <a:effectLst/>
                <a:latin typeface="Fuse V.2 Display Black" pitchFamily="2" charset="77"/>
              </a:rPr>
              <a:t>TÜRKIYE</a:t>
            </a:r>
          </a:p>
          <a:p>
            <a:pPr algn="ctr"/>
            <a:endParaRPr lang="en-GB" sz="3200" b="1"/>
          </a:p>
        </p:txBody>
      </p:sp>
      <p:pic>
        <p:nvPicPr>
          <p:cNvPr id="2050" name="Picture 2" descr="Kids in Türkiye who were displaced by a massive earthquake attend class inside a Child-Friendly Space set up by UNICEF.">
            <a:extLst>
              <a:ext uri="{FF2B5EF4-FFF2-40B4-BE49-F238E27FC236}">
                <a16:creationId xmlns:a16="http://schemas.microsoft.com/office/drawing/2014/main" id="{846F8FDB-AD95-5DF1-AE50-FB7BC94FA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5999" y="979017"/>
            <a:ext cx="4572001"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5A384A-0793-8DAC-BBCB-87842D9868A5}"/>
              </a:ext>
            </a:extLst>
          </p:cNvPr>
          <p:cNvSpPr txBox="1"/>
          <p:nvPr/>
        </p:nvSpPr>
        <p:spPr>
          <a:xfrm>
            <a:off x="2161704" y="4027017"/>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t>
            </a:r>
            <a:r>
              <a:rPr lang="en-GB" sz="1600" err="1">
                <a:solidFill>
                  <a:srgbClr val="878C91"/>
                </a:solidFill>
                <a:effectLst/>
                <a:latin typeface="Univers LT Pro 45 Light" panose="020B0403020202020204" pitchFamily="34" charset="77"/>
              </a:rPr>
              <a:t>Karacan</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2368324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2D234-FEE4-6474-C4E3-26651BB871C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E0FBB73-1DB5-1C55-8C88-DD003B8819BF}"/>
              </a:ext>
            </a:extLst>
          </p:cNvPr>
          <p:cNvSpPr txBox="1"/>
          <p:nvPr/>
        </p:nvSpPr>
        <p:spPr>
          <a:xfrm>
            <a:off x="1497075" y="308417"/>
            <a:ext cx="6149850" cy="553998"/>
          </a:xfrm>
          <a:prstGeom prst="rect">
            <a:avLst/>
          </a:prstGeom>
          <a:noFill/>
        </p:spPr>
        <p:txBody>
          <a:bodyPr wrap="square" rtlCol="0">
            <a:spAutoFit/>
          </a:bodyPr>
          <a:lstStyle/>
          <a:p>
            <a:pPr algn="ctr"/>
            <a:r>
              <a:rPr lang="en-GB" sz="3000" b="1" dirty="0">
                <a:latin typeface="Fuse V.2 Display Black" pitchFamily="2" charset="77"/>
              </a:rPr>
              <a:t>DEMOCRATIC REPUBLIC OF CONGO</a:t>
            </a:r>
            <a:endParaRPr lang="en-GB" sz="3000" b="1" dirty="0">
              <a:effectLst/>
              <a:latin typeface="Fuse V.2 Display Black" pitchFamily="2" charset="77"/>
            </a:endParaRPr>
          </a:p>
        </p:txBody>
      </p:sp>
      <p:pic>
        <p:nvPicPr>
          <p:cNvPr id="3" name="Picture 2">
            <a:extLst>
              <a:ext uri="{FF2B5EF4-FFF2-40B4-BE49-F238E27FC236}">
                <a16:creationId xmlns:a16="http://schemas.microsoft.com/office/drawing/2014/main" id="{1AB43E3B-9FB4-6961-125C-BB771C0080F7}"/>
              </a:ext>
            </a:extLst>
          </p:cNvPr>
          <p:cNvPicPr>
            <a:picLocks noChangeAspect="1"/>
          </p:cNvPicPr>
          <p:nvPr/>
        </p:nvPicPr>
        <p:blipFill>
          <a:blip r:embed="rId3"/>
          <a:stretch>
            <a:fillRect/>
          </a:stretch>
        </p:blipFill>
        <p:spPr>
          <a:xfrm>
            <a:off x="2318078" y="1069136"/>
            <a:ext cx="4507843" cy="3005228"/>
          </a:xfrm>
          <a:prstGeom prst="rect">
            <a:avLst/>
          </a:prstGeom>
        </p:spPr>
      </p:pic>
      <p:sp>
        <p:nvSpPr>
          <p:cNvPr id="5" name="TextBox 4">
            <a:extLst>
              <a:ext uri="{FF2B5EF4-FFF2-40B4-BE49-F238E27FC236}">
                <a16:creationId xmlns:a16="http://schemas.microsoft.com/office/drawing/2014/main" id="{4AFD2087-9477-24B1-C7B5-9B82B7623C17}"/>
              </a:ext>
            </a:extLst>
          </p:cNvPr>
          <p:cNvSpPr txBox="1"/>
          <p:nvPr/>
        </p:nvSpPr>
        <p:spPr>
          <a:xfrm>
            <a:off x="2253921" y="4074364"/>
            <a:ext cx="4572000" cy="338554"/>
          </a:xfrm>
          <a:prstGeom prst="rect">
            <a:avLst/>
          </a:prstGeom>
          <a:noFill/>
        </p:spPr>
        <p:txBody>
          <a:bodyPr wrap="square">
            <a:spAutoFit/>
          </a:bodyPr>
          <a:lstStyle/>
          <a:p>
            <a:r>
              <a:rPr lang="en-GB" sz="1600">
                <a:solidFill>
                  <a:srgbClr val="878C91"/>
                </a:solidFill>
                <a:effectLst/>
                <a:latin typeface="Univers LT Pro 45 Light" panose="020B0403020202020204" pitchFamily="34" charset="77"/>
              </a:rPr>
              <a:t>© UNICEF/</a:t>
            </a:r>
            <a:r>
              <a:rPr lang="en-GB" sz="1600" err="1">
                <a:solidFill>
                  <a:srgbClr val="878C91"/>
                </a:solidFill>
                <a:effectLst/>
                <a:latin typeface="Univers LT Pro 45 Light" panose="020B0403020202020204" pitchFamily="34" charset="77"/>
              </a:rPr>
              <a:t>Ndebo</a:t>
            </a:r>
            <a:endParaRPr lang="en-GB" sz="1600">
              <a:latin typeface="Univers LT Pro 45 Light" panose="020B0403020202020204" pitchFamily="34" charset="77"/>
            </a:endParaRPr>
          </a:p>
        </p:txBody>
      </p:sp>
    </p:spTree>
    <p:extLst>
      <p:ext uri="{BB962C8B-B14F-4D97-AF65-F5344CB8AC3E}">
        <p14:creationId xmlns:p14="http://schemas.microsoft.com/office/powerpoint/2010/main" val="296327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45E79-BFCC-48B6-F2F9-A0BB2B0B64A4}"/>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E1C8D1AB-BF1B-89DC-FE6B-9AE633BDDFD3}"/>
              </a:ext>
            </a:extLst>
          </p:cNvPr>
          <p:cNvSpPr txBox="1">
            <a:spLocks noChangeArrowheads="1"/>
          </p:cNvSpPr>
          <p:nvPr/>
        </p:nvSpPr>
        <p:spPr bwMode="auto">
          <a:xfrm>
            <a:off x="1103312" y="243500"/>
            <a:ext cx="6937374"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defRPr/>
            </a:pPr>
            <a:r>
              <a:rPr lang="en-US" altLang="en-US" sz="3000" b="1" dirty="0">
                <a:solidFill>
                  <a:srgbClr val="0A011E"/>
                </a:solidFill>
                <a:latin typeface="Fuse V.2 Display Black" pitchFamily="2" charset="77"/>
                <a:ea typeface="MS PGothic"/>
              </a:rPr>
              <a:t>Activity:</a:t>
            </a:r>
            <a:r>
              <a:rPr kumimoji="0" lang="en-US" altLang="en-US" sz="3000" b="1" u="none" strike="noStrike" kern="1200" cap="none" spc="0" normalizeH="0" baseline="0" noProof="0" dirty="0">
                <a:ln>
                  <a:noFill/>
                </a:ln>
                <a:solidFill>
                  <a:srgbClr val="0A011E"/>
                </a:solidFill>
                <a:effectLst/>
                <a:uLnTx/>
                <a:uFillTx/>
                <a:latin typeface="Fuse V.2 Display Black" pitchFamily="2" charset="77"/>
                <a:ea typeface="MS PGothic"/>
              </a:rPr>
              <a:t> to </a:t>
            </a:r>
            <a:r>
              <a:rPr kumimoji="0" lang="en-GB" altLang="en-US" sz="3000" b="1" u="none" strike="noStrike" kern="1200" cap="none" spc="0" normalizeH="0" baseline="0" noProof="0" dirty="0">
                <a:ln>
                  <a:noFill/>
                </a:ln>
                <a:solidFill>
                  <a:srgbClr val="0A011E"/>
                </a:solidFill>
                <a:effectLst/>
                <a:uLnTx/>
                <a:uFillTx/>
                <a:latin typeface="Fuse V.2 Display Black" pitchFamily="2" charset="77"/>
                <a:ea typeface="MS PGothic"/>
              </a:rPr>
              <a:t>d</a:t>
            </a:r>
            <a:r>
              <a:rPr lang="en-GB" sz="3000" b="1" dirty="0" err="1">
                <a:latin typeface="Fuse V.2 Display Black" pitchFamily="2" charset="77"/>
                <a:ea typeface="MS PGothic"/>
              </a:rPr>
              <a:t>esign</a:t>
            </a:r>
            <a:r>
              <a:rPr lang="en-GB" sz="3000" b="1" dirty="0">
                <a:latin typeface="Fuse V.2 Display Black" pitchFamily="2" charset="77"/>
                <a:ea typeface="MS PGothic"/>
              </a:rPr>
              <a:t> a </a:t>
            </a:r>
          </a:p>
          <a:p>
            <a:pPr algn="ctr" defTabSz="914400" eaLnBrk="1" hangingPunct="1">
              <a:lnSpc>
                <a:spcPct val="90000"/>
              </a:lnSpc>
              <a:defRPr/>
            </a:pPr>
            <a:r>
              <a:rPr lang="en-GB" sz="3000" b="1" dirty="0">
                <a:latin typeface="Fuse V.2 Display Black" pitchFamily="2" charset="77"/>
              </a:rPr>
              <a:t>Child Friendly Space (CFS) </a:t>
            </a:r>
          </a:p>
          <a:p>
            <a:pPr algn="ctr" defTabSz="914400" eaLnBrk="1" hangingPunct="1">
              <a:lnSpc>
                <a:spcPct val="90000"/>
              </a:lnSpc>
              <a:defRPr/>
            </a:pPr>
            <a:r>
              <a:rPr lang="en-GB" sz="3000" b="1" dirty="0">
                <a:latin typeface="Fuse V.2 Display Black" pitchFamily="2" charset="77"/>
              </a:rPr>
              <a:t>for our local community or school</a:t>
            </a:r>
          </a:p>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altLang="en-US" sz="4400" b="1" i="0" u="none" strike="noStrike" kern="1200" cap="none" spc="0" normalizeH="0" baseline="0" noProof="0" dirty="0">
              <a:ln>
                <a:noFill/>
              </a:ln>
              <a:solidFill>
                <a:srgbClr val="0A011E"/>
              </a:solidFill>
              <a:effectLst/>
              <a:uLnTx/>
              <a:uFillTx/>
              <a:latin typeface="Fuse V.2 Display Black" pitchFamily="2" charset="0"/>
              <a:ea typeface="MS PGothic" panose="020B0600070205080204" pitchFamily="34" charset="-128"/>
              <a:cs typeface="+mn-cs"/>
            </a:endParaRPr>
          </a:p>
        </p:txBody>
      </p:sp>
      <p:sp>
        <p:nvSpPr>
          <p:cNvPr id="39939" name="Subtitle 2">
            <a:extLst>
              <a:ext uri="{FF2B5EF4-FFF2-40B4-BE49-F238E27FC236}">
                <a16:creationId xmlns:a16="http://schemas.microsoft.com/office/drawing/2014/main" id="{178DC4AD-8C2E-2D0A-EED4-D5B1846D977E}"/>
              </a:ext>
            </a:extLst>
          </p:cNvPr>
          <p:cNvSpPr txBox="1">
            <a:spLocks noChangeArrowheads="1"/>
          </p:cNvSpPr>
          <p:nvPr/>
        </p:nvSpPr>
        <p:spPr bwMode="auto">
          <a:xfrm>
            <a:off x="1391275" y="1563189"/>
            <a:ext cx="6361447" cy="441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GB" sz="1600" dirty="0">
                <a:latin typeface="Univers LT Pro 45 Light" panose="020B0403020202020204" pitchFamily="34" charset="0"/>
              </a:rPr>
              <a:t>Your child friendly space should allow all children to access these rights in safety:</a:t>
            </a:r>
          </a:p>
        </p:txBody>
      </p:sp>
      <p:pic>
        <p:nvPicPr>
          <p:cNvPr id="2" name="Graphic 1">
            <a:extLst>
              <a:ext uri="{FF2B5EF4-FFF2-40B4-BE49-F238E27FC236}">
                <a16:creationId xmlns:a16="http://schemas.microsoft.com/office/drawing/2014/main" id="{8D875557-5EEB-9897-683B-D719682FC2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3708" y="2242083"/>
            <a:ext cx="922472" cy="1229963"/>
          </a:xfrm>
          <a:prstGeom prst="rect">
            <a:avLst/>
          </a:prstGeom>
        </p:spPr>
      </p:pic>
      <p:pic>
        <p:nvPicPr>
          <p:cNvPr id="4" name="Graphic 3">
            <a:extLst>
              <a:ext uri="{FF2B5EF4-FFF2-40B4-BE49-F238E27FC236}">
                <a16:creationId xmlns:a16="http://schemas.microsoft.com/office/drawing/2014/main" id="{023AD2AF-BF70-1BD1-41C1-BF94E6B58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39736" y="2235478"/>
            <a:ext cx="944216" cy="1258955"/>
          </a:xfrm>
          <a:prstGeom prst="rect">
            <a:avLst/>
          </a:prstGeom>
        </p:spPr>
      </p:pic>
      <p:pic>
        <p:nvPicPr>
          <p:cNvPr id="5" name="Graphic 4">
            <a:extLst>
              <a:ext uri="{FF2B5EF4-FFF2-40B4-BE49-F238E27FC236}">
                <a16:creationId xmlns:a16="http://schemas.microsoft.com/office/drawing/2014/main" id="{E8C810D9-E595-868F-6EC6-3E6EE98389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15730" y="2227730"/>
            <a:ext cx="964919" cy="1286558"/>
          </a:xfrm>
          <a:prstGeom prst="rect">
            <a:avLst/>
          </a:prstGeom>
        </p:spPr>
      </p:pic>
      <p:pic>
        <p:nvPicPr>
          <p:cNvPr id="6" name="Graphic 5">
            <a:extLst>
              <a:ext uri="{FF2B5EF4-FFF2-40B4-BE49-F238E27FC236}">
                <a16:creationId xmlns:a16="http://schemas.microsoft.com/office/drawing/2014/main" id="{56E96604-A84F-FB8F-D988-22FCDA9C52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85307" y="2235477"/>
            <a:ext cx="944216" cy="1258955"/>
          </a:xfrm>
          <a:prstGeom prst="rect">
            <a:avLst/>
          </a:prstGeom>
        </p:spPr>
      </p:pic>
      <p:pic>
        <p:nvPicPr>
          <p:cNvPr id="8" name="Graphic 7">
            <a:extLst>
              <a:ext uri="{FF2B5EF4-FFF2-40B4-BE49-F238E27FC236}">
                <a16:creationId xmlns:a16="http://schemas.microsoft.com/office/drawing/2014/main" id="{E9A793B3-C35F-7B03-BD82-742785CD8DF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68861" y="2235477"/>
            <a:ext cx="955961" cy="1274615"/>
          </a:xfrm>
          <a:prstGeom prst="rect">
            <a:avLst/>
          </a:prstGeom>
        </p:spPr>
      </p:pic>
      <p:pic>
        <p:nvPicPr>
          <p:cNvPr id="10" name="Graphic 9">
            <a:extLst>
              <a:ext uri="{FF2B5EF4-FFF2-40B4-BE49-F238E27FC236}">
                <a16:creationId xmlns:a16="http://schemas.microsoft.com/office/drawing/2014/main" id="{499FB875-63BF-15BD-FF0D-15B6763F8B7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39142" y="2243997"/>
            <a:ext cx="937827" cy="1250435"/>
          </a:xfrm>
          <a:prstGeom prst="rect">
            <a:avLst/>
          </a:prstGeom>
        </p:spPr>
      </p:pic>
      <p:pic>
        <p:nvPicPr>
          <p:cNvPr id="12" name="Graphic 11">
            <a:extLst>
              <a:ext uri="{FF2B5EF4-FFF2-40B4-BE49-F238E27FC236}">
                <a16:creationId xmlns:a16="http://schemas.microsoft.com/office/drawing/2014/main" id="{08D823F8-A972-2C3E-AC55-2BD40BBAF75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91289" y="2242082"/>
            <a:ext cx="955960" cy="1274613"/>
          </a:xfrm>
          <a:prstGeom prst="rect">
            <a:avLst/>
          </a:prstGeom>
        </p:spPr>
      </p:pic>
      <p:pic>
        <p:nvPicPr>
          <p:cNvPr id="14" name="Graphic 13">
            <a:extLst>
              <a:ext uri="{FF2B5EF4-FFF2-40B4-BE49-F238E27FC236}">
                <a16:creationId xmlns:a16="http://schemas.microsoft.com/office/drawing/2014/main" id="{F1E22335-A8F6-6156-DBEF-DC3816D6CE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08342" y="3622569"/>
            <a:ext cx="964919" cy="1286559"/>
          </a:xfrm>
          <a:prstGeom prst="rect">
            <a:avLst/>
          </a:prstGeom>
        </p:spPr>
      </p:pic>
      <p:pic>
        <p:nvPicPr>
          <p:cNvPr id="16" name="Graphic 15">
            <a:extLst>
              <a:ext uri="{FF2B5EF4-FFF2-40B4-BE49-F238E27FC236}">
                <a16:creationId xmlns:a16="http://schemas.microsoft.com/office/drawing/2014/main" id="{FD1E8E50-386D-EF6D-771B-8696018BE7B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98189" y="3622569"/>
            <a:ext cx="964919" cy="1286558"/>
          </a:xfrm>
          <a:prstGeom prst="rect">
            <a:avLst/>
          </a:prstGeom>
        </p:spPr>
      </p:pic>
      <p:pic>
        <p:nvPicPr>
          <p:cNvPr id="18" name="Graphic 17">
            <a:extLst>
              <a:ext uri="{FF2B5EF4-FFF2-40B4-BE49-F238E27FC236}">
                <a16:creationId xmlns:a16="http://schemas.microsoft.com/office/drawing/2014/main" id="{C0CB9120-24C9-CAB4-9AB4-68A03A37AED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457415" y="3622569"/>
            <a:ext cx="963203" cy="1284271"/>
          </a:xfrm>
          <a:prstGeom prst="rect">
            <a:avLst/>
          </a:prstGeom>
        </p:spPr>
      </p:pic>
      <p:pic>
        <p:nvPicPr>
          <p:cNvPr id="20" name="Graphic 19">
            <a:extLst>
              <a:ext uri="{FF2B5EF4-FFF2-40B4-BE49-F238E27FC236}">
                <a16:creationId xmlns:a16="http://schemas.microsoft.com/office/drawing/2014/main" id="{4ABE3D50-7E99-B14B-5F73-FADCD707CB8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5546841" y="3622569"/>
            <a:ext cx="963203" cy="1284271"/>
          </a:xfrm>
          <a:prstGeom prst="rect">
            <a:avLst/>
          </a:prstGeom>
        </p:spPr>
      </p:pic>
    </p:spTree>
    <p:extLst>
      <p:ext uri="{BB962C8B-B14F-4D97-AF65-F5344CB8AC3E}">
        <p14:creationId xmlns:p14="http://schemas.microsoft.com/office/powerpoint/2010/main" val="1857773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6CC8C-6ACE-0DBB-8734-887380E29EA4}"/>
            </a:ext>
          </a:extLst>
        </p:cNvPr>
        <p:cNvGrpSpPr/>
        <p:nvPr/>
      </p:nvGrpSpPr>
      <p:grpSpPr>
        <a:xfrm>
          <a:off x="0" y="0"/>
          <a:ext cx="0" cy="0"/>
          <a:chOff x="0" y="0"/>
          <a:chExt cx="0" cy="0"/>
        </a:xfrm>
      </p:grpSpPr>
      <p:sp>
        <p:nvSpPr>
          <p:cNvPr id="39939" name="Subtitle 2">
            <a:extLst>
              <a:ext uri="{FF2B5EF4-FFF2-40B4-BE49-F238E27FC236}">
                <a16:creationId xmlns:a16="http://schemas.microsoft.com/office/drawing/2014/main" id="{9907DB22-CF6B-07C3-ED1B-4DB1D18C01FA}"/>
              </a:ext>
            </a:extLst>
          </p:cNvPr>
          <p:cNvSpPr txBox="1">
            <a:spLocks noChangeArrowheads="1"/>
          </p:cNvSpPr>
          <p:nvPr/>
        </p:nvSpPr>
        <p:spPr bwMode="auto">
          <a:xfrm>
            <a:off x="772063" y="1861626"/>
            <a:ext cx="7599872" cy="201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GB" sz="1400" b="1" dirty="0">
                <a:latin typeface="Univers LT Pro 45 Light" panose="020B0403020202020204" pitchFamily="34" charset="0"/>
              </a:rPr>
              <a:t>What would make the spaces around you more friendly and safe? Think about:</a:t>
            </a:r>
            <a:br>
              <a:rPr lang="en-GB" sz="1400" b="1" dirty="0">
                <a:latin typeface="Univers LT Pro 45 Light" panose="020B0403020202020204" pitchFamily="34" charset="0"/>
              </a:rPr>
            </a:br>
            <a:endParaRPr lang="en-GB" sz="1400" b="1" dirty="0">
              <a:latin typeface="Univers LT Pro 45 Light" panose="020B0403020202020204" pitchFamily="34" charset="0"/>
            </a:endParaRPr>
          </a:p>
          <a:p>
            <a:pPr marL="285750" indent="-285750">
              <a:buFont typeface="Arial" panose="020B0604020202020204" pitchFamily="34" charset="0"/>
              <a:buChar char="•"/>
            </a:pPr>
            <a:r>
              <a:rPr lang="en-GB" sz="1400" dirty="0">
                <a:latin typeface="Univers LT Pro 45 Light" panose="020B0403020202020204" pitchFamily="34" charset="0"/>
              </a:rPr>
              <a:t>What would a safe place to learn look like?</a:t>
            </a:r>
          </a:p>
          <a:p>
            <a:pPr marL="285750" indent="-285750">
              <a:buFont typeface="Arial" panose="020B0604020202020204" pitchFamily="34" charset="0"/>
              <a:buChar char="•"/>
            </a:pPr>
            <a:r>
              <a:rPr lang="en-GB" sz="1400" dirty="0">
                <a:latin typeface="Univers LT Pro 45 Light" panose="020B0403020202020204" pitchFamily="34" charset="0"/>
              </a:rPr>
              <a:t>What would it include?</a:t>
            </a:r>
          </a:p>
          <a:p>
            <a:pPr marL="285750" indent="-285750">
              <a:buFont typeface="Arial" panose="020B0604020202020204" pitchFamily="34" charset="0"/>
              <a:buChar char="•"/>
            </a:pPr>
            <a:r>
              <a:rPr lang="en-GB" sz="1400" dirty="0">
                <a:latin typeface="Univers LT Pro 45 Light" panose="020B0403020202020204" pitchFamily="34" charset="0"/>
              </a:rPr>
              <a:t>What would it smell like?</a:t>
            </a:r>
          </a:p>
          <a:p>
            <a:pPr marL="285750" indent="-285750">
              <a:buFont typeface="Arial" panose="020B0604020202020204" pitchFamily="34" charset="0"/>
              <a:buChar char="•"/>
            </a:pPr>
            <a:r>
              <a:rPr lang="en-GB" sz="1400" dirty="0">
                <a:latin typeface="Univers LT Pro 45 Light" panose="020B0403020202020204" pitchFamily="34" charset="0"/>
              </a:rPr>
              <a:t>What colours would it be?</a:t>
            </a:r>
          </a:p>
          <a:p>
            <a:pPr marL="285750" indent="-285750">
              <a:buFont typeface="Arial" panose="020B0604020202020204" pitchFamily="34" charset="0"/>
              <a:buChar char="•"/>
            </a:pPr>
            <a:r>
              <a:rPr lang="en-GB" sz="1400" dirty="0">
                <a:latin typeface="Univers LT Pro 45 Light" panose="020B0403020202020204" pitchFamily="34" charset="0"/>
              </a:rPr>
              <a:t>How light would the space be?</a:t>
            </a:r>
          </a:p>
          <a:p>
            <a:pPr marL="285750" indent="-285750">
              <a:buFont typeface="Arial" panose="020B0604020202020204" pitchFamily="34" charset="0"/>
              <a:buChar char="•"/>
            </a:pPr>
            <a:r>
              <a:rPr lang="en-GB" sz="1400" dirty="0">
                <a:latin typeface="Univers LT Pro 45 Light" panose="020B0403020202020204" pitchFamily="34" charset="0"/>
              </a:rPr>
              <a:t>What sort of people would be there?</a:t>
            </a:r>
          </a:p>
          <a:p>
            <a:pPr marL="285750" indent="-285750">
              <a:buFont typeface="Arial" panose="020B0604020202020204" pitchFamily="34" charset="0"/>
              <a:buChar char="•"/>
            </a:pPr>
            <a:r>
              <a:rPr lang="en-GB" sz="1400" dirty="0">
                <a:latin typeface="Univers LT Pro 45 Light" panose="020B0403020202020204" pitchFamily="34" charset="0"/>
              </a:rPr>
              <a:t>What sort of things would not be there? </a:t>
            </a:r>
            <a:br>
              <a:rPr lang="en-GB" sz="1400" dirty="0">
                <a:latin typeface="Univers LT Pro 45 Light" panose="020B0403020202020204" pitchFamily="34" charset="0"/>
              </a:rPr>
            </a:br>
            <a:r>
              <a:rPr lang="en-GB" sz="1400" dirty="0">
                <a:latin typeface="Univers LT Pro 45 Light" panose="020B0403020202020204" pitchFamily="34" charset="0"/>
              </a:rPr>
              <a:t>(for example, broken glass, unlit areas or unclean things)</a:t>
            </a:r>
          </a:p>
        </p:txBody>
      </p:sp>
      <p:sp>
        <p:nvSpPr>
          <p:cNvPr id="2" name="Title 1">
            <a:extLst>
              <a:ext uri="{FF2B5EF4-FFF2-40B4-BE49-F238E27FC236}">
                <a16:creationId xmlns:a16="http://schemas.microsoft.com/office/drawing/2014/main" id="{95A48D8D-FBC6-DC8F-E42F-A4C280BC6317}"/>
              </a:ext>
            </a:extLst>
          </p:cNvPr>
          <p:cNvSpPr txBox="1">
            <a:spLocks noChangeArrowheads="1"/>
          </p:cNvSpPr>
          <p:nvPr/>
        </p:nvSpPr>
        <p:spPr bwMode="auto">
          <a:xfrm>
            <a:off x="1103312" y="300811"/>
            <a:ext cx="6937374"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lnSpc>
                <a:spcPct val="90000"/>
              </a:lnSpc>
              <a:defRPr/>
            </a:pPr>
            <a:r>
              <a:rPr lang="en-US" altLang="en-US" sz="3200" b="1">
                <a:solidFill>
                  <a:srgbClr val="0A011E"/>
                </a:solidFill>
                <a:latin typeface="Fuse V.2 Display Black" pitchFamily="2" charset="77"/>
                <a:ea typeface="MS PGothic"/>
              </a:rPr>
              <a:t>Activity:</a:t>
            </a:r>
            <a:r>
              <a:rPr kumimoji="0" lang="en-US" altLang="en-US" sz="3200" b="1" u="none" strike="noStrike" kern="1200" cap="none" spc="0" normalizeH="0" baseline="0" noProof="0">
                <a:ln>
                  <a:noFill/>
                </a:ln>
                <a:solidFill>
                  <a:srgbClr val="0A011E"/>
                </a:solidFill>
                <a:effectLst/>
                <a:uLnTx/>
                <a:uFillTx/>
                <a:latin typeface="Fuse V.2 Display Black" pitchFamily="2" charset="77"/>
                <a:ea typeface="MS PGothic"/>
              </a:rPr>
              <a:t> to </a:t>
            </a:r>
            <a:r>
              <a:rPr kumimoji="0" lang="en-GB" altLang="en-US" sz="3200" b="1" u="none" strike="noStrike" kern="1200" cap="none" spc="0" normalizeH="0" baseline="0" noProof="0">
                <a:ln>
                  <a:noFill/>
                </a:ln>
                <a:solidFill>
                  <a:srgbClr val="0A011E"/>
                </a:solidFill>
                <a:effectLst/>
                <a:uLnTx/>
                <a:uFillTx/>
                <a:latin typeface="Fuse V.2 Display Black" pitchFamily="2" charset="77"/>
                <a:ea typeface="MS PGothic"/>
              </a:rPr>
              <a:t>d</a:t>
            </a:r>
            <a:r>
              <a:rPr lang="en-GB" sz="3200" b="1" err="1">
                <a:latin typeface="Fuse V.2 Display Black" pitchFamily="2" charset="77"/>
                <a:ea typeface="MS PGothic"/>
              </a:rPr>
              <a:t>esign</a:t>
            </a:r>
            <a:r>
              <a:rPr lang="en-GB" sz="3200" b="1">
                <a:latin typeface="Fuse V.2 Display Black" pitchFamily="2" charset="77"/>
                <a:ea typeface="MS PGothic"/>
              </a:rPr>
              <a:t> a </a:t>
            </a:r>
          </a:p>
          <a:p>
            <a:pPr algn="ctr" defTabSz="914400" eaLnBrk="1" hangingPunct="1">
              <a:lnSpc>
                <a:spcPct val="90000"/>
              </a:lnSpc>
              <a:defRPr/>
            </a:pPr>
            <a:r>
              <a:rPr lang="en-GB" sz="3200" b="1">
                <a:latin typeface="Fuse V.2 Display Black" pitchFamily="2" charset="77"/>
              </a:rPr>
              <a:t>Child Friendly Space (CFS) </a:t>
            </a:r>
          </a:p>
          <a:p>
            <a:pPr algn="ctr" defTabSz="914400" eaLnBrk="1" hangingPunct="1">
              <a:lnSpc>
                <a:spcPct val="90000"/>
              </a:lnSpc>
              <a:defRPr/>
            </a:pPr>
            <a:r>
              <a:rPr lang="en-GB" sz="3200" b="1">
                <a:latin typeface="Fuse V.2 Display Black" pitchFamily="2" charset="77"/>
              </a:rPr>
              <a:t>for our local community or school</a:t>
            </a:r>
          </a:p>
          <a:p>
            <a:pPr marL="0" marR="0" lvl="0" indent="0" algn="ctr" defTabSz="914400" rtl="0" eaLnBrk="1" fontAlgn="base" latinLnBrk="0" hangingPunct="1">
              <a:lnSpc>
                <a:spcPct val="70000"/>
              </a:lnSpc>
              <a:spcBef>
                <a:spcPct val="0"/>
              </a:spcBef>
              <a:spcAft>
                <a:spcPct val="0"/>
              </a:spcAft>
              <a:buClrTx/>
              <a:buSzTx/>
              <a:buFontTx/>
              <a:buNone/>
              <a:tabLst/>
              <a:defRPr/>
            </a:pPr>
            <a:endParaRPr kumimoji="0" lang="en-US" altLang="en-US" sz="4400" b="1" i="0" u="none" strike="noStrike" kern="1200" cap="none" spc="0" normalizeH="0" baseline="0" noProof="0">
              <a:ln>
                <a:noFill/>
              </a:ln>
              <a:solidFill>
                <a:srgbClr val="0A011E"/>
              </a:solidFill>
              <a:effectLst/>
              <a:uLnTx/>
              <a:uFillTx/>
              <a:latin typeface="Fuse V.2 Display Black" pitchFamily="2" charset="0"/>
              <a:ea typeface="MS PGothic" panose="020B0600070205080204" pitchFamily="34" charset="-128"/>
              <a:cs typeface="+mn-cs"/>
            </a:endParaRPr>
          </a:p>
        </p:txBody>
      </p:sp>
    </p:spTree>
    <p:extLst>
      <p:ext uri="{BB962C8B-B14F-4D97-AF65-F5344CB8AC3E}">
        <p14:creationId xmlns:p14="http://schemas.microsoft.com/office/powerpoint/2010/main" val="3673252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ubtitle 2">
            <a:extLst>
              <a:ext uri="{FF2B5EF4-FFF2-40B4-BE49-F238E27FC236}">
                <a16:creationId xmlns:a16="http://schemas.microsoft.com/office/drawing/2014/main" id="{7A62F679-9394-4383-133A-28602213002E}"/>
              </a:ext>
            </a:extLst>
          </p:cNvPr>
          <p:cNvSpPr txBox="1">
            <a:spLocks/>
          </p:cNvSpPr>
          <p:nvPr/>
        </p:nvSpPr>
        <p:spPr bwMode="auto">
          <a:xfrm>
            <a:off x="371475" y="1323975"/>
            <a:ext cx="36131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altLang="en-US" sz="2000" b="1" u="none" strike="noStrike" kern="1200" cap="none" spc="0" normalizeH="0" baseline="0" noProof="0" dirty="0">
                <a:ln>
                  <a:noFill/>
                </a:ln>
                <a:solidFill>
                  <a:srgbClr val="0A011E"/>
                </a:solidFill>
                <a:effectLst/>
                <a:uLnTx/>
                <a:uFillTx/>
                <a:latin typeface="Univers LT Pro 45 Light" panose="020B0403020202020204" pitchFamily="34" charset="77"/>
              </a:rPr>
              <a:t>How can you make sure all children can access their rights to learn and play in your child friendly space?</a:t>
            </a:r>
          </a:p>
        </p:txBody>
      </p:sp>
      <p:sp>
        <p:nvSpPr>
          <p:cNvPr id="67587" name="Subtitle 2">
            <a:extLst>
              <a:ext uri="{FF2B5EF4-FFF2-40B4-BE49-F238E27FC236}">
                <a16:creationId xmlns:a16="http://schemas.microsoft.com/office/drawing/2014/main" id="{CD7C2A18-44D9-D8C1-3965-A09E1AAD4387}"/>
              </a:ext>
            </a:extLst>
          </p:cNvPr>
          <p:cNvSpPr txBox="1">
            <a:spLocks noChangeArrowheads="1"/>
          </p:cNvSpPr>
          <p:nvPr/>
        </p:nvSpPr>
        <p:spPr bwMode="auto">
          <a:xfrm>
            <a:off x="371475" y="303213"/>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4400" b="1" i="0" u="none" strike="noStrike" kern="1200" cap="none" spc="0" normalizeH="0" baseline="0" noProof="0">
                <a:ln>
                  <a:noFill/>
                </a:ln>
                <a:solidFill>
                  <a:srgbClr val="00AEEF"/>
                </a:solidFill>
                <a:effectLst/>
                <a:uLnTx/>
                <a:uFillTx/>
                <a:latin typeface="Fuse V.2 Display Black" pitchFamily="2" charset="0"/>
                <a:ea typeface="MS PGothic" panose="020B0600070205080204" pitchFamily="34" charset="-128"/>
                <a:cs typeface="+mn-cs"/>
              </a:rPr>
              <a:t>Inclusion</a:t>
            </a:r>
          </a:p>
        </p:txBody>
      </p:sp>
      <p:pic>
        <p:nvPicPr>
          <p:cNvPr id="67589" name="Picture 1">
            <a:extLst>
              <a:ext uri="{FF2B5EF4-FFF2-40B4-BE49-F238E27FC236}">
                <a16:creationId xmlns:a16="http://schemas.microsoft.com/office/drawing/2014/main" id="{A73F497F-2B67-0408-43C1-A6D0AD24F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478" y="1047854"/>
            <a:ext cx="1792092" cy="238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AC04D3A2-FBA2-2440-8EBB-662D6785D637}"/>
              </a:ext>
            </a:extLst>
          </p:cNvPr>
          <p:cNvPicPr>
            <a:picLocks noChangeAspect="1"/>
          </p:cNvPicPr>
          <p:nvPr/>
        </p:nvPicPr>
        <p:blipFill>
          <a:blip r:embed="rId4"/>
          <a:stretch>
            <a:fillRect/>
          </a:stretch>
        </p:blipFill>
        <p:spPr>
          <a:xfrm>
            <a:off x="6917741" y="1043218"/>
            <a:ext cx="1854784" cy="175908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799A210C-E8A9-4C53-9BC5-84B457B6F160}"/>
              </a:ext>
            </a:extLst>
          </p:cNvPr>
          <p:cNvSpPr txBox="1">
            <a:spLocks noChangeArrowheads="1"/>
          </p:cNvSpPr>
          <p:nvPr/>
        </p:nvSpPr>
        <p:spPr bwMode="auto">
          <a:xfrm>
            <a:off x="1465490" y="354851"/>
            <a:ext cx="59436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altLang="en-US" sz="3200">
                <a:solidFill>
                  <a:srgbClr val="0A011E"/>
                </a:solidFill>
                <a:latin typeface="Fuse V.2 Display Black" pitchFamily="2" charset="77"/>
                <a:ea typeface="MS PGothic"/>
              </a:rPr>
              <a:t>Activity</a:t>
            </a:r>
            <a:r>
              <a:rPr kumimoji="0" lang="en-US" altLang="en-US" sz="3200" u="none" strike="noStrike" kern="1200" cap="none" spc="0" normalizeH="0" baseline="0" noProof="0">
                <a:ln>
                  <a:noFill/>
                </a:ln>
                <a:solidFill>
                  <a:srgbClr val="0A011E"/>
                </a:solidFill>
                <a:effectLst/>
                <a:uLnTx/>
                <a:uFillTx/>
                <a:latin typeface="Fuse V.2 Display Black" pitchFamily="2" charset="77"/>
                <a:ea typeface="MS PGothic"/>
              </a:rPr>
              <a:t>: to design an inclusive child friendly space (CFS)</a:t>
            </a:r>
          </a:p>
        </p:txBody>
      </p:sp>
      <p:sp>
        <p:nvSpPr>
          <p:cNvPr id="80899" name="Subtitle 2">
            <a:extLst>
              <a:ext uri="{FF2B5EF4-FFF2-40B4-BE49-F238E27FC236}">
                <a16:creationId xmlns:a16="http://schemas.microsoft.com/office/drawing/2014/main" id="{0FD87DB8-EBC8-9E2F-2375-69980B944EED}"/>
              </a:ext>
            </a:extLst>
          </p:cNvPr>
          <p:cNvSpPr txBox="1">
            <a:spLocks noChangeArrowheads="1"/>
          </p:cNvSpPr>
          <p:nvPr/>
        </p:nvSpPr>
        <p:spPr bwMode="auto">
          <a:xfrm>
            <a:off x="1012077" y="1611313"/>
            <a:ext cx="5022850"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1600" b="1" u="none" strike="noStrike" kern="1200" cap="none" spc="0" normalizeH="0" baseline="0" noProof="0">
                <a:ln>
                  <a:noFill/>
                </a:ln>
                <a:solidFill>
                  <a:srgbClr val="0A011E"/>
                </a:solidFill>
                <a:effectLst/>
                <a:uLnTx/>
                <a:uFillTx/>
                <a:latin typeface="Univers LT Pro 45 Light" panose="020B0403020202020204" pitchFamily="34" charset="77"/>
              </a:rPr>
              <a:t>Success Criteria:</a:t>
            </a:r>
          </a:p>
        </p:txBody>
      </p:sp>
      <p:sp>
        <p:nvSpPr>
          <p:cNvPr id="80900" name="Subtitle 2">
            <a:extLst>
              <a:ext uri="{FF2B5EF4-FFF2-40B4-BE49-F238E27FC236}">
                <a16:creationId xmlns:a16="http://schemas.microsoft.com/office/drawing/2014/main" id="{54CD1A94-B1CF-2D66-5255-B7020EB8AF53}"/>
              </a:ext>
            </a:extLst>
          </p:cNvPr>
          <p:cNvSpPr txBox="1">
            <a:spLocks/>
          </p:cNvSpPr>
          <p:nvPr/>
        </p:nvSpPr>
        <p:spPr bwMode="auto">
          <a:xfrm>
            <a:off x="997511" y="2025650"/>
            <a:ext cx="440180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rPr>
              <a:t>Your CFS should be safe to use.</a:t>
            </a: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1400" dirty="0">
                <a:solidFill>
                  <a:srgbClr val="0A011E"/>
                </a:solidFill>
                <a:latin typeface="Univers LT Pro 45 Light" panose="020B0403020202020204" pitchFamily="34" charset="0"/>
              </a:rPr>
              <a:t>Your CFS should include everyone. </a:t>
            </a:r>
          </a:p>
          <a:p>
            <a:pPr eaLnBrk="1" hangingPunct="1">
              <a:spcBef>
                <a:spcPct val="20000"/>
              </a:spcBef>
              <a:buFont typeface="Arial" panose="020B0604020202020204" pitchFamily="34" charset="0"/>
              <a:buChar char="•"/>
            </a:pPr>
            <a:r>
              <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rPr>
              <a:t>Your </a:t>
            </a:r>
            <a:r>
              <a:rPr lang="en-US" altLang="en-US" sz="1400" dirty="0">
                <a:solidFill>
                  <a:srgbClr val="0A011E"/>
                </a:solidFill>
                <a:latin typeface="Univers LT Pro 45 Light" panose="020B0403020202020204" pitchFamily="34" charset="0"/>
              </a:rPr>
              <a:t>CFS</a:t>
            </a:r>
            <a:r>
              <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rPr>
              <a:t> should be accessible for children with physical disabilities</a:t>
            </a:r>
            <a:r>
              <a:rPr lang="en-US" altLang="en-US" sz="1400" dirty="0">
                <a:solidFill>
                  <a:srgbClr val="0A011E"/>
                </a:solidFill>
                <a:latin typeface="Univers LT Pro 45 Light" panose="020B0403020202020204" pitchFamily="34" charset="0"/>
              </a:rPr>
              <a:t>, including wheelchair users and visually impaired children</a:t>
            </a:r>
            <a:r>
              <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rPr>
              <a:t>.</a:t>
            </a:r>
          </a:p>
          <a:p>
            <a:pPr eaLnBrk="1" hangingPunct="1">
              <a:spcBef>
                <a:spcPct val="20000"/>
              </a:spcBef>
              <a:buFont typeface="Arial" panose="020B0604020202020204" pitchFamily="34" charset="0"/>
              <a:buChar char="•"/>
            </a:pPr>
            <a:r>
              <a:rPr lang="en-US" altLang="en-US" sz="1400" dirty="0">
                <a:solidFill>
                  <a:srgbClr val="0A011E"/>
                </a:solidFill>
                <a:latin typeface="Univers LT Pro 45 Light" panose="020B0403020202020204" pitchFamily="34" charset="0"/>
              </a:rPr>
              <a:t>Your CFS should be calm and feel safe and welcoming.</a:t>
            </a:r>
            <a:endPar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endParaRP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altLang="en-US" sz="1400" dirty="0">
                <a:solidFill>
                  <a:srgbClr val="0A011E"/>
                </a:solidFill>
                <a:latin typeface="Univers LT Pro 45 Light" panose="020B0403020202020204" pitchFamily="34" charset="0"/>
              </a:rPr>
              <a:t>There should be ways for everyone to communicate and play with each other.</a:t>
            </a:r>
            <a:endParaRPr kumimoji="0" lang="en-US" altLang="en-US" sz="1400" u="none" strike="noStrike" kern="1200" cap="none" spc="0" normalizeH="0" baseline="0" noProof="0" dirty="0">
              <a:ln>
                <a:noFill/>
              </a:ln>
              <a:solidFill>
                <a:srgbClr val="0A011E"/>
              </a:solidFill>
              <a:effectLst/>
              <a:uLnTx/>
              <a:uFillTx/>
              <a:latin typeface="Univers LT Pro 45 Light" panose="020B0403020202020204" pitchFamily="34" charset="0"/>
            </a:endParaRPr>
          </a:p>
          <a:p>
            <a:pPr marL="285750" marR="0" lvl="0" indent="-28575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1800" b="0" i="0" u="none" strike="noStrike" kern="1200" cap="none" spc="0" normalizeH="0" baseline="0" noProof="0" dirty="0">
              <a:ln>
                <a:noFill/>
              </a:ln>
              <a:solidFill>
                <a:srgbClr val="0A011E"/>
              </a:solidFill>
              <a:effectLst/>
              <a:uLnTx/>
              <a:uFillTx/>
              <a:latin typeface="Univers LT Pro 45 Light" panose="020B0403020202020204" pitchFamily="34" charset="0"/>
            </a:endParaRPr>
          </a:p>
        </p:txBody>
      </p:sp>
      <p:pic>
        <p:nvPicPr>
          <p:cNvPr id="2" name="Graphic 1">
            <a:extLst>
              <a:ext uri="{FF2B5EF4-FFF2-40B4-BE49-F238E27FC236}">
                <a16:creationId xmlns:a16="http://schemas.microsoft.com/office/drawing/2014/main" id="{996A61A0-507C-41C3-D99E-FAF74AA0D3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41373" y="1624568"/>
            <a:ext cx="1420772" cy="1894363"/>
          </a:xfrm>
          <a:prstGeom prst="rect">
            <a:avLst/>
          </a:prstGeom>
        </p:spPr>
      </p:pic>
      <p:pic>
        <p:nvPicPr>
          <p:cNvPr id="3" name="Graphic 2">
            <a:extLst>
              <a:ext uri="{FF2B5EF4-FFF2-40B4-BE49-F238E27FC236}">
                <a16:creationId xmlns:a16="http://schemas.microsoft.com/office/drawing/2014/main" id="{C51077F4-2F0D-6842-9639-88232A7D954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20499" y="1624569"/>
            <a:ext cx="1420772" cy="189436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D6BD0-4B7F-331A-C6DB-75284039626A}"/>
            </a:ext>
          </a:extLst>
        </p:cNvPr>
        <p:cNvGrpSpPr/>
        <p:nvPr/>
      </p:nvGrpSpPr>
      <p:grpSpPr>
        <a:xfrm>
          <a:off x="0" y="0"/>
          <a:ext cx="0" cy="0"/>
          <a:chOff x="0" y="0"/>
          <a:chExt cx="0" cy="0"/>
        </a:xfrm>
      </p:grpSpPr>
      <p:sp>
        <p:nvSpPr>
          <p:cNvPr id="39938" name="Title 1">
            <a:extLst>
              <a:ext uri="{FF2B5EF4-FFF2-40B4-BE49-F238E27FC236}">
                <a16:creationId xmlns:a16="http://schemas.microsoft.com/office/drawing/2014/main" id="{5A9411E2-74A0-59B4-AEDB-B15727071F86}"/>
              </a:ext>
            </a:extLst>
          </p:cNvPr>
          <p:cNvSpPr txBox="1">
            <a:spLocks noChangeArrowheads="1"/>
          </p:cNvSpPr>
          <p:nvPr/>
        </p:nvSpPr>
        <p:spPr bwMode="auto">
          <a:xfrm>
            <a:off x="1347655" y="443952"/>
            <a:ext cx="63542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lang="en-US" altLang="en-US" sz="3200" b="1">
                <a:solidFill>
                  <a:srgbClr val="0A011E"/>
                </a:solidFill>
                <a:latin typeface="Fuse V.2 Display Black" pitchFamily="2" charset="77"/>
                <a:ea typeface="MS PGothic"/>
              </a:rPr>
              <a:t>Helping others to enjoy the rights to play and learn in safety</a:t>
            </a:r>
            <a:endParaRPr kumimoji="0" lang="en-US" altLang="en-US" sz="3200" b="1" u="none" strike="noStrike" kern="1200" cap="none" spc="0" normalizeH="0" baseline="0" noProof="0">
              <a:ln>
                <a:noFill/>
              </a:ln>
              <a:solidFill>
                <a:srgbClr val="0A011E"/>
              </a:solidFill>
              <a:effectLst/>
              <a:uLnTx/>
              <a:uFillTx/>
              <a:latin typeface="Fuse V.2 Display Black" pitchFamily="2" charset="77"/>
              <a:ea typeface="MS PGothic"/>
            </a:endParaRPr>
          </a:p>
        </p:txBody>
      </p:sp>
      <p:sp>
        <p:nvSpPr>
          <p:cNvPr id="39939" name="Subtitle 2">
            <a:extLst>
              <a:ext uri="{FF2B5EF4-FFF2-40B4-BE49-F238E27FC236}">
                <a16:creationId xmlns:a16="http://schemas.microsoft.com/office/drawing/2014/main" id="{6186F6A1-2C22-4FA4-6E1F-25E7BFE08F19}"/>
              </a:ext>
            </a:extLst>
          </p:cNvPr>
          <p:cNvSpPr txBox="1">
            <a:spLocks noChangeArrowheads="1"/>
          </p:cNvSpPr>
          <p:nvPr/>
        </p:nvSpPr>
        <p:spPr bwMode="auto">
          <a:xfrm>
            <a:off x="2008057" y="2161749"/>
            <a:ext cx="5033409" cy="195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a:spcBef>
                <a:spcPct val="30000"/>
              </a:spcBef>
              <a:defRPr/>
            </a:pPr>
            <a:r>
              <a:rPr lang="en-GB" sz="2000" b="1">
                <a:latin typeface="Univers LT Pro 45 Light" panose="020B0403020202020204" pitchFamily="34" charset="77"/>
                <a:ea typeface="MS PGothic"/>
                <a:cs typeface="Calibri"/>
              </a:rPr>
              <a:t>Consider as a class/school how everyone can support each other to enjoy the rights to be safe to learn. </a:t>
            </a:r>
            <a:endParaRPr kumimoji="0" lang="en-GB" sz="2000" b="1" u="none" strike="noStrike" kern="1200" cap="none" spc="0" normalizeH="0" baseline="0" noProof="0">
              <a:ln>
                <a:noFill/>
              </a:ln>
              <a:solidFill>
                <a:prstClr val="black"/>
              </a:solidFill>
              <a:effectLst/>
              <a:uLnTx/>
              <a:uFillTx/>
              <a:latin typeface="Univers LT Pro 45 Light" panose="020B0403020202020204" pitchFamily="34" charset="77"/>
              <a:ea typeface="MS PGothic"/>
              <a:cs typeface="Calibri"/>
            </a:endParaRPr>
          </a:p>
        </p:txBody>
      </p:sp>
    </p:spTree>
    <p:extLst>
      <p:ext uri="{BB962C8B-B14F-4D97-AF65-F5344CB8AC3E}">
        <p14:creationId xmlns:p14="http://schemas.microsoft.com/office/powerpoint/2010/main" val="2267365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3C338233-07B8-DB78-B881-4674FECB1CF2}"/>
              </a:ext>
            </a:extLst>
          </p:cNvPr>
          <p:cNvSpPr txBox="1">
            <a:spLocks noChangeArrowheads="1"/>
          </p:cNvSpPr>
          <p:nvPr/>
        </p:nvSpPr>
        <p:spPr bwMode="auto">
          <a:xfrm>
            <a:off x="2473905" y="589563"/>
            <a:ext cx="3813684" cy="63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378">
              <a:lnSpc>
                <a:spcPct val="70000"/>
              </a:lnSpc>
            </a:pPr>
            <a:r>
              <a:rPr lang="en-US" altLang="en-US" sz="4400" b="1">
                <a:latin typeface="Fuse V.2 Display Black" panose="00000A00000000000000" pitchFamily="50" charset="0"/>
              </a:rPr>
              <a:t>GETTING HELP</a:t>
            </a:r>
          </a:p>
        </p:txBody>
      </p:sp>
      <p:sp>
        <p:nvSpPr>
          <p:cNvPr id="7" name="Rectangle 6">
            <a:extLst>
              <a:ext uri="{FF2B5EF4-FFF2-40B4-BE49-F238E27FC236}">
                <a16:creationId xmlns:a16="http://schemas.microsoft.com/office/drawing/2014/main" id="{FDD6BC4F-C715-C2EC-C208-8BDA6E59ACB3}"/>
              </a:ext>
            </a:extLst>
          </p:cNvPr>
          <p:cNvSpPr/>
          <p:nvPr/>
        </p:nvSpPr>
        <p:spPr>
          <a:xfrm>
            <a:off x="598548" y="1768847"/>
            <a:ext cx="3605491"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Univers LT Pro 45 Light" panose="020B0403020202020204" pitchFamily="34" charset="0"/>
              </a:rPr>
              <a:t>INSERT FACILITATOR OR TEACHER NAME</a:t>
            </a:r>
          </a:p>
        </p:txBody>
      </p:sp>
      <p:sp>
        <p:nvSpPr>
          <p:cNvPr id="9" name="TextBox 8">
            <a:extLst>
              <a:ext uri="{FF2B5EF4-FFF2-40B4-BE49-F238E27FC236}">
                <a16:creationId xmlns:a16="http://schemas.microsoft.com/office/drawing/2014/main" id="{16F87D05-F8B7-F535-D13C-870E5C2E8711}"/>
              </a:ext>
            </a:extLst>
          </p:cNvPr>
          <p:cNvSpPr txBox="1"/>
          <p:nvPr/>
        </p:nvSpPr>
        <p:spPr>
          <a:xfrm>
            <a:off x="598547" y="1290153"/>
            <a:ext cx="8223845" cy="323165"/>
          </a:xfrm>
          <a:prstGeom prst="rect">
            <a:avLst/>
          </a:prstGeom>
          <a:noFill/>
        </p:spPr>
        <p:txBody>
          <a:bodyPr wrap="square">
            <a:spAutoFit/>
          </a:bodyPr>
          <a:lstStyle/>
          <a:p>
            <a:pPr algn="l"/>
            <a:r>
              <a:rPr lang="en-US" sz="1500" i="1">
                <a:solidFill>
                  <a:schemeClr val="bg1"/>
                </a:solidFill>
                <a:latin typeface="Arial" panose="020B0604020202020204" pitchFamily="34" charset="0"/>
              </a:rPr>
              <a:t>If you have any concerns about anything we have covered in the session, please reach out:</a:t>
            </a:r>
          </a:p>
        </p:txBody>
      </p:sp>
      <p:sp>
        <p:nvSpPr>
          <p:cNvPr id="10" name="Rectangle 9">
            <a:extLst>
              <a:ext uri="{FF2B5EF4-FFF2-40B4-BE49-F238E27FC236}">
                <a16:creationId xmlns:a16="http://schemas.microsoft.com/office/drawing/2014/main" id="{CDD2C211-201A-E8A2-377A-DA7CB736EE58}"/>
              </a:ext>
            </a:extLst>
          </p:cNvPr>
          <p:cNvSpPr/>
          <p:nvPr/>
        </p:nvSpPr>
        <p:spPr>
          <a:xfrm>
            <a:off x="4538732" y="1768847"/>
            <a:ext cx="3965187"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Univers LT Pro 45 Light" panose="020B0403020202020204" pitchFamily="34" charset="0"/>
              </a:rPr>
              <a:t>INSERT SCHOOL DESIGNATED SAFEGUARDINGN LEAD</a:t>
            </a:r>
          </a:p>
        </p:txBody>
      </p:sp>
      <p:sp>
        <p:nvSpPr>
          <p:cNvPr id="13" name="Rectangle 12">
            <a:extLst>
              <a:ext uri="{FF2B5EF4-FFF2-40B4-BE49-F238E27FC236}">
                <a16:creationId xmlns:a16="http://schemas.microsoft.com/office/drawing/2014/main" id="{B80B0029-6AA3-E260-44D2-8F89A5C2A011}"/>
              </a:ext>
            </a:extLst>
          </p:cNvPr>
          <p:cNvSpPr/>
          <p:nvPr/>
        </p:nvSpPr>
        <p:spPr>
          <a:xfrm>
            <a:off x="2599580" y="3165787"/>
            <a:ext cx="3605491" cy="9299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2F92"/>
              </a:buClr>
            </a:pPr>
            <a:r>
              <a:rPr lang="en-US" sz="1800" b="1">
                <a:solidFill>
                  <a:srgbClr val="00B0F0"/>
                </a:solidFill>
                <a:latin typeface="Univers LT Pro 45 Light" panose="020B0403020202020204" pitchFamily="34" charset="0"/>
                <a:hlinkClick r:id="" action="ppaction://noaction">
                  <a:extLst>
                    <a:ext uri="{A12FA001-AC4F-418D-AE19-62706E023703}">
                      <ahyp:hlinkClr xmlns:ahyp="http://schemas.microsoft.com/office/drawing/2018/hyperlinkcolor" val="tx"/>
                    </a:ext>
                  </a:extLst>
                </a:hlinkClick>
              </a:rPr>
              <a:t>www.childline.org.uk</a:t>
            </a:r>
          </a:p>
          <a:p>
            <a:pPr algn="ctr">
              <a:buClr>
                <a:srgbClr val="FF2F92"/>
              </a:buClr>
            </a:pPr>
            <a:r>
              <a:rPr lang="en-US" sz="1800" b="1">
                <a:solidFill>
                  <a:srgbClr val="00B0F0"/>
                </a:solidFill>
                <a:latin typeface="Univers LT Pro 45 Light" panose="020B0403020202020204" pitchFamily="34" charset="0"/>
                <a:hlinkClick r:id="" action="ppaction://noaction">
                  <a:extLst>
                    <a:ext uri="{A12FA001-AC4F-418D-AE19-62706E023703}">
                      <ahyp:hlinkClr xmlns:ahyp="http://schemas.microsoft.com/office/drawing/2018/hyperlinkcolor" val="tx"/>
                    </a:ext>
                  </a:extLst>
                </a:hlinkClick>
              </a:rPr>
              <a:t>youngminds.org.uk</a:t>
            </a:r>
            <a:endParaRPr lang="en-US" sz="1800" b="1">
              <a:solidFill>
                <a:srgbClr val="00B0F0"/>
              </a:solidFill>
              <a:latin typeface="Univers LT Pro 45 Light" panose="020B0403020202020204" pitchFamily="34" charset="0"/>
            </a:endParaRPr>
          </a:p>
          <a:p>
            <a:pPr algn="ctr">
              <a:buClr>
                <a:srgbClr val="FF2F92"/>
              </a:buClr>
            </a:pPr>
            <a:r>
              <a:rPr lang="en-US" sz="1800" b="1">
                <a:solidFill>
                  <a:srgbClr val="00B0F0"/>
                </a:solidFill>
                <a:latin typeface="Univers LT Pro 45 Light" panose="020B0403020202020204" pitchFamily="34" charset="0"/>
                <a:hlinkClick r:id="rId3">
                  <a:extLst>
                    <a:ext uri="{A12FA001-AC4F-418D-AE19-62706E023703}">
                      <ahyp:hlinkClr xmlns:ahyp="http://schemas.microsoft.com/office/drawing/2018/hyperlinkcolor" val="tx"/>
                    </a:ext>
                  </a:extLst>
                </a:hlinkClick>
              </a:rPr>
              <a:t>nspcc.org.uk</a:t>
            </a:r>
            <a:endParaRPr lang="en-US" sz="1800" b="1">
              <a:solidFill>
                <a:srgbClr val="00B0F0"/>
              </a:solidFill>
              <a:latin typeface="Univers LT Pro 45 Light" panose="020B0403020202020204" pitchFamily="34" charset="0"/>
            </a:endParaRPr>
          </a:p>
        </p:txBody>
      </p:sp>
    </p:spTree>
    <p:extLst>
      <p:ext uri="{BB962C8B-B14F-4D97-AF65-F5344CB8AC3E}">
        <p14:creationId xmlns:p14="http://schemas.microsoft.com/office/powerpoint/2010/main" val="1120279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9445F55D-12B5-F376-C8B0-EA036E9842DD}"/>
              </a:ext>
            </a:extLst>
          </p:cNvPr>
          <p:cNvSpPr txBox="1">
            <a:spLocks noChangeArrowheads="1"/>
          </p:cNvSpPr>
          <p:nvPr/>
        </p:nvSpPr>
        <p:spPr bwMode="auto">
          <a:xfrm>
            <a:off x="1299164" y="553879"/>
            <a:ext cx="5483225"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70000"/>
              </a:lnSpc>
            </a:pPr>
            <a:r>
              <a:rPr lang="en-US" altLang="en-US" sz="4400" b="1">
                <a:solidFill>
                  <a:srgbClr val="0A011E"/>
                </a:solidFill>
                <a:latin typeface="Fuse V.2 Display Black" pitchFamily="2" charset="0"/>
              </a:rPr>
              <a:t>Aims:</a:t>
            </a:r>
          </a:p>
        </p:txBody>
      </p:sp>
      <p:sp>
        <p:nvSpPr>
          <p:cNvPr id="24579" name="Subtitle 2">
            <a:extLst>
              <a:ext uri="{FF2B5EF4-FFF2-40B4-BE49-F238E27FC236}">
                <a16:creationId xmlns:a16="http://schemas.microsoft.com/office/drawing/2014/main" id="{5639EBDD-5C21-2D57-E157-CE470A1D2DFC}"/>
              </a:ext>
            </a:extLst>
          </p:cNvPr>
          <p:cNvSpPr txBox="1">
            <a:spLocks noChangeArrowheads="1"/>
          </p:cNvSpPr>
          <p:nvPr/>
        </p:nvSpPr>
        <p:spPr bwMode="auto">
          <a:xfrm>
            <a:off x="1299164" y="1317625"/>
            <a:ext cx="633825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rPr>
              <a:t>To understand how UNICEF protects children’s rights globally, including the right to play </a:t>
            </a:r>
            <a:endParaRPr lang="en-GB" altLang="en-US" b="1" dirty="0">
              <a:latin typeface="Univers LT Pro 45 Light" panose="020B0403020202020204" pitchFamily="34" charset="0"/>
              <a:ea typeface="Aptos" panose="020B0004020202020204" pitchFamily="34" charset="0"/>
              <a:cs typeface="Times New Roman" panose="02020603050405020304" pitchFamily="18" charset="0"/>
            </a:endParaRPr>
          </a:p>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ea typeface="Aptos" panose="020B0004020202020204" pitchFamily="34" charset="0"/>
                <a:cs typeface="Times New Roman" panose="02020603050405020304" pitchFamily="18" charset="0"/>
              </a:rPr>
              <a:t>To understand impact of being involved in the Soccer Aid School’s Academy</a:t>
            </a:r>
          </a:p>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rPr>
              <a:t>To understand the importance of child friendly spaces (focussing on importance of education)</a:t>
            </a:r>
          </a:p>
          <a:p>
            <a:pPr>
              <a:lnSpc>
                <a:spcPct val="107000"/>
              </a:lnSpc>
              <a:spcAft>
                <a:spcPts val="800"/>
              </a:spcAft>
              <a:buFont typeface="Symbol" panose="05050102010706020507" pitchFamily="18" charset="2"/>
              <a:buChar char=""/>
            </a:pPr>
            <a:r>
              <a:rPr lang="en-GB" altLang="en-US" b="1" dirty="0">
                <a:latin typeface="Univers LT Pro 45 Light" panose="020B0403020202020204" pitchFamily="34" charset="0"/>
              </a:rPr>
              <a:t>To understand the importance of inclusion</a:t>
            </a:r>
          </a:p>
          <a:p>
            <a:pPr>
              <a:lnSpc>
                <a:spcPct val="107000"/>
              </a:lnSpc>
              <a:spcAft>
                <a:spcPts val="800"/>
              </a:spcAft>
              <a:buFont typeface="Symbol" panose="05050102010706020507" pitchFamily="18" charset="2"/>
              <a:buChar char=""/>
            </a:pPr>
            <a:endParaRPr lang="en-GB" altLang="en-US" b="1" dirty="0">
              <a:latin typeface="Univers LT Pro 45 Light" panose="020B0403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DF89E2-51C2-DB42-A4C5-599C55A498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24" r="26624"/>
          <a:stretch>
            <a:fillRect/>
          </a:stretch>
        </p:blipFill>
        <p:spPr bwMode="auto">
          <a:xfrm>
            <a:off x="2683119" y="316327"/>
            <a:ext cx="3374781" cy="45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B6B68E-6DF6-744D-9F96-075A938BA5F3}"/>
              </a:ext>
            </a:extLst>
          </p:cNvPr>
          <p:cNvSpPr txBox="1">
            <a:spLocks noChangeArrowheads="1"/>
          </p:cNvSpPr>
          <p:nvPr/>
        </p:nvSpPr>
        <p:spPr bwMode="auto">
          <a:xfrm>
            <a:off x="385027" y="181446"/>
            <a:ext cx="6273604" cy="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a:solidFill>
                  <a:srgbClr val="00AEEF"/>
                </a:solidFill>
                <a:latin typeface="Fuse V.2 Display Black" pitchFamily="2" charset="0"/>
              </a:rPr>
              <a:t>Article 31</a:t>
            </a:r>
            <a:endParaRPr lang="en-US" altLang="en-US" sz="4400" b="1">
              <a:solidFill>
                <a:srgbClr val="00AEEF"/>
              </a:solidFill>
              <a:latin typeface="Fuse V.2 Display Black" pitchFamily="2" charset="0"/>
            </a:endParaRPr>
          </a:p>
        </p:txBody>
      </p:sp>
      <p:pic>
        <p:nvPicPr>
          <p:cNvPr id="4" name="Picture 3">
            <a:extLst>
              <a:ext uri="{FF2B5EF4-FFF2-40B4-BE49-F238E27FC236}">
                <a16:creationId xmlns:a16="http://schemas.microsoft.com/office/drawing/2014/main" id="{EC958618-1168-B044-B575-452BD8D4FBC6}"/>
              </a:ext>
            </a:extLst>
          </p:cNvPr>
          <p:cNvPicPr>
            <a:picLocks noChangeAspect="1"/>
          </p:cNvPicPr>
          <p:nvPr/>
        </p:nvPicPr>
        <p:blipFill>
          <a:blip r:embed="rId2"/>
          <a:stretch>
            <a:fillRect/>
          </a:stretch>
        </p:blipFill>
        <p:spPr>
          <a:xfrm>
            <a:off x="6930042" y="1039769"/>
            <a:ext cx="1885950" cy="1753934"/>
          </a:xfrm>
          <a:prstGeom prst="rect">
            <a:avLst/>
          </a:prstGeom>
        </p:spPr>
      </p:pic>
      <p:pic>
        <p:nvPicPr>
          <p:cNvPr id="5" name="Graphic 4">
            <a:extLst>
              <a:ext uri="{FF2B5EF4-FFF2-40B4-BE49-F238E27FC236}">
                <a16:creationId xmlns:a16="http://schemas.microsoft.com/office/drawing/2014/main" id="{C3DE20CF-C75F-BD4C-821B-B6C057037E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813" y="1039769"/>
            <a:ext cx="1791688" cy="2388917"/>
          </a:xfrm>
          <a:prstGeom prst="rect">
            <a:avLst/>
          </a:prstGeom>
        </p:spPr>
      </p:pic>
      <p:pic>
        <p:nvPicPr>
          <p:cNvPr id="6" name="Picture 5" descr="A blue rectangular object with a black background&#10;&#10;Description automatically generated">
            <a:extLst>
              <a:ext uri="{FF2B5EF4-FFF2-40B4-BE49-F238E27FC236}">
                <a16:creationId xmlns:a16="http://schemas.microsoft.com/office/drawing/2014/main" id="{8609603A-241C-6E49-8DEB-E0570257E455}"/>
              </a:ext>
            </a:extLst>
          </p:cNvPr>
          <p:cNvPicPr>
            <a:picLocks noChangeAspect="1"/>
          </p:cNvPicPr>
          <p:nvPr/>
        </p:nvPicPr>
        <p:blipFill>
          <a:blip r:embed="rId5"/>
          <a:stretch>
            <a:fillRect/>
          </a:stretch>
        </p:blipFill>
        <p:spPr>
          <a:xfrm>
            <a:off x="302400" y="1101442"/>
            <a:ext cx="4456872" cy="2940616"/>
          </a:xfrm>
          <a:prstGeom prst="rect">
            <a:avLst/>
          </a:prstGeom>
        </p:spPr>
      </p:pic>
      <p:sp>
        <p:nvSpPr>
          <p:cNvPr id="2" name="Title 1">
            <a:extLst>
              <a:ext uri="{FF2B5EF4-FFF2-40B4-BE49-F238E27FC236}">
                <a16:creationId xmlns:a16="http://schemas.microsoft.com/office/drawing/2014/main" id="{46EB58DC-EAA9-5249-BF5B-A9CBF180AF2C}"/>
              </a:ext>
            </a:extLst>
          </p:cNvPr>
          <p:cNvSpPr txBox="1">
            <a:spLocks noChangeArrowheads="1"/>
          </p:cNvSpPr>
          <p:nvPr/>
        </p:nvSpPr>
        <p:spPr bwMode="auto">
          <a:xfrm>
            <a:off x="809419" y="1622554"/>
            <a:ext cx="3100481" cy="241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000" b="1">
                <a:solidFill>
                  <a:srgbClr val="0A011E"/>
                </a:solidFill>
                <a:latin typeface="Fuse V.2 Display Bold" pitchFamily="2" charset="77"/>
              </a:rPr>
              <a:t>This article says that every child has the right to relax, play and take part in a wide range of cultural activities.</a:t>
            </a:r>
          </a:p>
        </p:txBody>
      </p:sp>
    </p:spTree>
    <p:extLst>
      <p:ext uri="{BB962C8B-B14F-4D97-AF65-F5344CB8AC3E}">
        <p14:creationId xmlns:p14="http://schemas.microsoft.com/office/powerpoint/2010/main" val="3086417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1B6B68E-6DF6-744D-9F96-075A938BA5F3}"/>
              </a:ext>
            </a:extLst>
          </p:cNvPr>
          <p:cNvSpPr txBox="1">
            <a:spLocks noChangeArrowheads="1"/>
          </p:cNvSpPr>
          <p:nvPr/>
        </p:nvSpPr>
        <p:spPr bwMode="auto">
          <a:xfrm>
            <a:off x="385027" y="181446"/>
            <a:ext cx="6273604" cy="58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914400" eaLnBrk="1" hangingPunct="1">
              <a:lnSpc>
                <a:spcPct val="90000"/>
              </a:lnSpc>
              <a:spcBef>
                <a:spcPts val="1000"/>
              </a:spcBef>
              <a:buFont typeface="Arial" panose="020B0604020202020204" pitchFamily="34" charset="0"/>
              <a:buNone/>
            </a:pPr>
            <a:r>
              <a:rPr lang="en-GB" altLang="en-US" sz="4400" b="1">
                <a:solidFill>
                  <a:srgbClr val="00AEEF"/>
                </a:solidFill>
                <a:latin typeface="Fuse V.2 Display Black" pitchFamily="2" charset="0"/>
              </a:rPr>
              <a:t>Article 28</a:t>
            </a:r>
            <a:endParaRPr lang="en-US" altLang="en-US" sz="4400" b="1">
              <a:solidFill>
                <a:srgbClr val="00AEEF"/>
              </a:solidFill>
              <a:latin typeface="Fuse V.2 Display Black" pitchFamily="2" charset="0"/>
            </a:endParaRPr>
          </a:p>
        </p:txBody>
      </p:sp>
      <p:pic>
        <p:nvPicPr>
          <p:cNvPr id="6" name="Picture 5" descr="A blue rectangular object with a black background&#10;&#10;Description automatically generated">
            <a:extLst>
              <a:ext uri="{FF2B5EF4-FFF2-40B4-BE49-F238E27FC236}">
                <a16:creationId xmlns:a16="http://schemas.microsoft.com/office/drawing/2014/main" id="{8609603A-241C-6E49-8DEB-E0570257E455}"/>
              </a:ext>
            </a:extLst>
          </p:cNvPr>
          <p:cNvPicPr>
            <a:picLocks noChangeAspect="1"/>
          </p:cNvPicPr>
          <p:nvPr/>
        </p:nvPicPr>
        <p:blipFill>
          <a:blip r:embed="rId2"/>
          <a:stretch>
            <a:fillRect/>
          </a:stretch>
        </p:blipFill>
        <p:spPr>
          <a:xfrm>
            <a:off x="302400" y="1101442"/>
            <a:ext cx="4456872" cy="2940616"/>
          </a:xfrm>
          <a:prstGeom prst="rect">
            <a:avLst/>
          </a:prstGeom>
        </p:spPr>
      </p:pic>
      <p:sp>
        <p:nvSpPr>
          <p:cNvPr id="7" name="Title 1">
            <a:extLst>
              <a:ext uri="{FF2B5EF4-FFF2-40B4-BE49-F238E27FC236}">
                <a16:creationId xmlns:a16="http://schemas.microsoft.com/office/drawing/2014/main" id="{5F945BC7-C98B-D44E-8062-827CC73AB832}"/>
              </a:ext>
            </a:extLst>
          </p:cNvPr>
          <p:cNvSpPr txBox="1">
            <a:spLocks noChangeArrowheads="1"/>
          </p:cNvSpPr>
          <p:nvPr/>
        </p:nvSpPr>
        <p:spPr bwMode="auto">
          <a:xfrm>
            <a:off x="1282844" y="1970151"/>
            <a:ext cx="2238985" cy="1043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defTabSz="914400" eaLnBrk="1" hangingPunct="1"/>
            <a:r>
              <a:rPr lang="en-GB" altLang="en-US" sz="2000" b="1">
                <a:solidFill>
                  <a:srgbClr val="0A011E"/>
                </a:solidFill>
                <a:latin typeface="Fuse V.2 Display Bold" pitchFamily="2" charset="0"/>
              </a:rPr>
              <a:t>Every child has the right to an education. </a:t>
            </a:r>
          </a:p>
        </p:txBody>
      </p:sp>
      <p:pic>
        <p:nvPicPr>
          <p:cNvPr id="8" name="Picture 7">
            <a:extLst>
              <a:ext uri="{FF2B5EF4-FFF2-40B4-BE49-F238E27FC236}">
                <a16:creationId xmlns:a16="http://schemas.microsoft.com/office/drawing/2014/main" id="{30E1C64D-78CC-2E4A-A9B3-F18A62D1AF60}"/>
              </a:ext>
            </a:extLst>
          </p:cNvPr>
          <p:cNvPicPr>
            <a:picLocks noChangeAspect="1"/>
          </p:cNvPicPr>
          <p:nvPr/>
        </p:nvPicPr>
        <p:blipFill>
          <a:blip r:embed="rId3"/>
          <a:stretch>
            <a:fillRect/>
          </a:stretch>
        </p:blipFill>
        <p:spPr>
          <a:xfrm>
            <a:off x="6930042" y="1021595"/>
            <a:ext cx="1854784" cy="1759083"/>
          </a:xfrm>
          <a:prstGeom prst="rect">
            <a:avLst/>
          </a:prstGeom>
        </p:spPr>
      </p:pic>
      <p:pic>
        <p:nvPicPr>
          <p:cNvPr id="9" name="Graphic 8">
            <a:extLst>
              <a:ext uri="{FF2B5EF4-FFF2-40B4-BE49-F238E27FC236}">
                <a16:creationId xmlns:a16="http://schemas.microsoft.com/office/drawing/2014/main" id="{38016E6D-604A-EA45-B125-7AE11F6707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48813" y="1043218"/>
            <a:ext cx="1791688" cy="2388918"/>
          </a:xfrm>
          <a:prstGeom prst="rect">
            <a:avLst/>
          </a:prstGeom>
        </p:spPr>
      </p:pic>
    </p:spTree>
    <p:extLst>
      <p:ext uri="{BB962C8B-B14F-4D97-AF65-F5344CB8AC3E}">
        <p14:creationId xmlns:p14="http://schemas.microsoft.com/office/powerpoint/2010/main" val="2041508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58B9E-14DF-FB0A-DDD0-78385BB99F71}"/>
            </a:ext>
          </a:extLst>
        </p:cNvPr>
        <p:cNvGrpSpPr/>
        <p:nvPr/>
      </p:nvGrpSpPr>
      <p:grpSpPr>
        <a:xfrm>
          <a:off x="0" y="0"/>
          <a:ext cx="0" cy="0"/>
          <a:chOff x="0" y="0"/>
          <a:chExt cx="0" cy="0"/>
        </a:xfrm>
      </p:grpSpPr>
      <p:sp>
        <p:nvSpPr>
          <p:cNvPr id="34818" name="Subtitle 2">
            <a:extLst>
              <a:ext uri="{FF2B5EF4-FFF2-40B4-BE49-F238E27FC236}">
                <a16:creationId xmlns:a16="http://schemas.microsoft.com/office/drawing/2014/main" id="{62BF3597-6DE2-778A-FA82-9A7DE6E99337}"/>
              </a:ext>
            </a:extLst>
          </p:cNvPr>
          <p:cNvSpPr txBox="1">
            <a:spLocks/>
          </p:cNvSpPr>
          <p:nvPr/>
        </p:nvSpPr>
        <p:spPr bwMode="auto">
          <a:xfrm>
            <a:off x="365486" y="2285999"/>
            <a:ext cx="3274861" cy="226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altLang="en-US" sz="2000" b="1" u="none" strike="noStrike" kern="1200" cap="none" spc="0" normalizeH="0" baseline="0" noProof="0" dirty="0">
                <a:ln>
                  <a:noFill/>
                </a:ln>
                <a:solidFill>
                  <a:srgbClr val="0A011E"/>
                </a:solidFill>
                <a:effectLst/>
                <a:uLnTx/>
                <a:uFillTx/>
                <a:latin typeface="Univers LT Pro 45 Light" panose="020B0403020202020204" pitchFamily="34" charset="77"/>
              </a:rPr>
              <a:t>What might stop children around the world from enjoying their right to play and learn?</a:t>
            </a:r>
          </a:p>
        </p:txBody>
      </p:sp>
      <p:sp>
        <p:nvSpPr>
          <p:cNvPr id="34820" name="Subtitle 2">
            <a:extLst>
              <a:ext uri="{FF2B5EF4-FFF2-40B4-BE49-F238E27FC236}">
                <a16:creationId xmlns:a16="http://schemas.microsoft.com/office/drawing/2014/main" id="{51D4403B-EEF8-A1C3-DB59-3399280A7664}"/>
              </a:ext>
            </a:extLst>
          </p:cNvPr>
          <p:cNvSpPr txBox="1">
            <a:spLocks noChangeArrowheads="1"/>
          </p:cNvSpPr>
          <p:nvPr/>
        </p:nvSpPr>
        <p:spPr bwMode="auto">
          <a:xfrm>
            <a:off x="371475" y="303753"/>
            <a:ext cx="4296319" cy="144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3600" b="1" i="0" u="none" strike="noStrike" kern="1200" cap="none" spc="0" normalizeH="0" baseline="0" noProof="0">
                <a:ln>
                  <a:noFill/>
                </a:ln>
                <a:solidFill>
                  <a:srgbClr val="00B0F0"/>
                </a:solidFill>
                <a:effectLst/>
                <a:uLnTx/>
                <a:uFillTx/>
                <a:latin typeface="Fuse V.2 Display Black" pitchFamily="2" charset="0"/>
                <a:ea typeface="MS PGothic" panose="020B0600070205080204" pitchFamily="34" charset="-128"/>
                <a:cs typeface="+mn-cs"/>
              </a:rPr>
              <a:t>Barriers to accessing the right to play and learn</a:t>
            </a:r>
          </a:p>
        </p:txBody>
      </p:sp>
      <p:pic>
        <p:nvPicPr>
          <p:cNvPr id="3" name="Graphic 2">
            <a:extLst>
              <a:ext uri="{FF2B5EF4-FFF2-40B4-BE49-F238E27FC236}">
                <a16:creationId xmlns:a16="http://schemas.microsoft.com/office/drawing/2014/main" id="{70B73D7A-2EAB-0590-8A0B-AF63F2D000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57213" y="1489166"/>
            <a:ext cx="1746992" cy="2329323"/>
          </a:xfrm>
          <a:prstGeom prst="rect">
            <a:avLst/>
          </a:prstGeom>
        </p:spPr>
      </p:pic>
      <p:pic>
        <p:nvPicPr>
          <p:cNvPr id="4" name="Graphic 3">
            <a:extLst>
              <a:ext uri="{FF2B5EF4-FFF2-40B4-BE49-F238E27FC236}">
                <a16:creationId xmlns:a16="http://schemas.microsoft.com/office/drawing/2014/main" id="{3EFACEFE-88EC-2645-BF7F-41B95D3467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8156" y="1489166"/>
            <a:ext cx="1746992" cy="2329323"/>
          </a:xfrm>
          <a:prstGeom prst="rect">
            <a:avLst/>
          </a:prstGeom>
        </p:spPr>
      </p:pic>
    </p:spTree>
    <p:extLst>
      <p:ext uri="{BB962C8B-B14F-4D97-AF65-F5344CB8AC3E}">
        <p14:creationId xmlns:p14="http://schemas.microsoft.com/office/powerpoint/2010/main" val="205800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C53DD-ADDA-F242-D993-74F815F37B47}"/>
            </a:ext>
          </a:extLst>
        </p:cNvPr>
        <p:cNvGrpSpPr/>
        <p:nvPr/>
      </p:nvGrpSpPr>
      <p:grpSpPr>
        <a:xfrm>
          <a:off x="0" y="0"/>
          <a:ext cx="0" cy="0"/>
          <a:chOff x="0" y="0"/>
          <a:chExt cx="0" cy="0"/>
        </a:xfrm>
      </p:grpSpPr>
      <p:sp>
        <p:nvSpPr>
          <p:cNvPr id="24578" name="Title 1">
            <a:extLst>
              <a:ext uri="{FF2B5EF4-FFF2-40B4-BE49-F238E27FC236}">
                <a16:creationId xmlns:a16="http://schemas.microsoft.com/office/drawing/2014/main" id="{AF90A848-8E3B-08EB-AE4D-586374948F1D}"/>
              </a:ext>
            </a:extLst>
          </p:cNvPr>
          <p:cNvSpPr txBox="1">
            <a:spLocks noChangeArrowheads="1"/>
          </p:cNvSpPr>
          <p:nvPr/>
        </p:nvSpPr>
        <p:spPr bwMode="auto">
          <a:xfrm>
            <a:off x="1403532" y="455341"/>
            <a:ext cx="64671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70000"/>
              </a:lnSpc>
              <a:spcBef>
                <a:spcPct val="0"/>
              </a:spcBef>
              <a:spcAft>
                <a:spcPct val="0"/>
              </a:spcAft>
              <a:buClrTx/>
              <a:buSzTx/>
              <a:buFontTx/>
              <a:buNone/>
              <a:tabLst/>
              <a:defRPr/>
            </a:pPr>
            <a:r>
              <a:rPr kumimoji="0" lang="en-GB" altLang="en-US" sz="4400" b="1" i="0" u="none" strike="noStrike" kern="1200" cap="none" spc="0" normalizeH="0" baseline="0" noProof="0">
                <a:ln>
                  <a:noFill/>
                </a:ln>
                <a:solidFill>
                  <a:srgbClr val="0A011E"/>
                </a:solidFill>
                <a:effectLst/>
                <a:uLnTx/>
                <a:uFillTx/>
                <a:latin typeface="Fuse V.2 Display Black" pitchFamily="2" charset="0"/>
                <a:ea typeface="MS PGothic" panose="020B0600070205080204" pitchFamily="34" charset="-128"/>
                <a:cs typeface="+mn-cs"/>
              </a:rPr>
              <a:t>Did you think of these?</a:t>
            </a:r>
            <a:endParaRPr kumimoji="0" lang="en-US" altLang="en-US" sz="4400" b="1" i="0" u="none" strike="noStrike" kern="1200" cap="none" spc="0" normalizeH="0" baseline="0" noProof="0">
              <a:ln>
                <a:noFill/>
              </a:ln>
              <a:solidFill>
                <a:srgbClr val="0A011E"/>
              </a:solidFill>
              <a:effectLst/>
              <a:uLnTx/>
              <a:uFillTx/>
              <a:latin typeface="Fuse V.2 Display Black" pitchFamily="2" charset="0"/>
              <a:ea typeface="MS PGothic" panose="020B0600070205080204" pitchFamily="34" charset="-128"/>
              <a:cs typeface="+mn-cs"/>
            </a:endParaRPr>
          </a:p>
        </p:txBody>
      </p:sp>
      <p:sp>
        <p:nvSpPr>
          <p:cNvPr id="24579" name="Subtitle 2">
            <a:extLst>
              <a:ext uri="{FF2B5EF4-FFF2-40B4-BE49-F238E27FC236}">
                <a16:creationId xmlns:a16="http://schemas.microsoft.com/office/drawing/2014/main" id="{D3217E01-3809-35B7-CA61-B0D34226C423}"/>
              </a:ext>
            </a:extLst>
          </p:cNvPr>
          <p:cNvSpPr txBox="1">
            <a:spLocks noChangeArrowheads="1"/>
          </p:cNvSpPr>
          <p:nvPr/>
        </p:nvSpPr>
        <p:spPr bwMode="auto">
          <a:xfrm>
            <a:off x="925513" y="1089025"/>
            <a:ext cx="74231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Calibri" panose="020F0502020204030204" pitchFamily="34" charset="0"/>
                <a:ea typeface="MS PGothic" panose="020B0600070205080204" pitchFamily="34" charset="-128"/>
              </a:defRPr>
            </a:lvl1pPr>
            <a:lvl2pPr marL="685800" indent="-22860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Disability or impairment</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War</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Having to go to work</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Poverty</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Discrimination</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Punishment </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Adults not allowing them to</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Climate change and natural disasters</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Worrying about safety</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Where you live - being isolated / lack of access </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rPr>
              <a:t>Ill health / lack of access to healthcare </a:t>
            </a: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r>
              <a:rPr lang="en-GB" sz="1600" dirty="0">
                <a:solidFill>
                  <a:prstClr val="black"/>
                </a:solidFill>
                <a:latin typeface="Univers LT Pro 45 Light" panose="020B0403020202020204" pitchFamily="34" charset="77"/>
                <a:ea typeface="Calibri" panose="020F0502020204030204" pitchFamily="34" charset="0"/>
                <a:cs typeface="Calibri" panose="020F0502020204030204" pitchFamily="34" charset="0"/>
              </a:rPr>
              <a:t>Absence of safe spaces to play</a:t>
            </a:r>
            <a:endParaRPr kumimoji="0" lang="en-GB" sz="1600" u="none" strike="noStrike" kern="1200" cap="none" spc="0" normalizeH="0" baseline="0" noProof="0" dirty="0">
              <a:ln>
                <a:noFill/>
              </a:ln>
              <a:solidFill>
                <a:prstClr val="black"/>
              </a:solidFill>
              <a:effectLst/>
              <a:uLnTx/>
              <a:uFillTx/>
              <a:latin typeface="Univers LT Pro 45 Light" panose="020B0403020202020204" pitchFamily="34" charset="77"/>
              <a:ea typeface="Calibri" panose="020F0502020204030204" pitchFamily="34" charset="0"/>
              <a:cs typeface="Calibri" panose="020F0502020204030204" pitchFamily="34" charset="0"/>
            </a:endParaRPr>
          </a:p>
          <a:p>
            <a:pPr marL="685800" marR="0" lvl="1" indent="-228600" algn="l" defTabSz="457200" rtl="0" eaLnBrk="0" fontAlgn="base" latinLnBrk="0" hangingPunct="0">
              <a:lnSpc>
                <a:spcPct val="107000"/>
              </a:lnSpc>
              <a:spcBef>
                <a:spcPct val="0"/>
              </a:spcBef>
              <a:spcAft>
                <a:spcPct val="0"/>
              </a:spcAft>
              <a:buClrTx/>
              <a:buSzTx/>
              <a:buFont typeface="Wingdings" panose="05000000000000000000" pitchFamily="2" charset="2"/>
              <a:buChar char=""/>
              <a:tabLst/>
              <a:defRPr/>
            </a:pPr>
            <a:endParaRPr kumimoji="0" lang="en-GB" sz="1800" i="0" u="none" strike="noStrike" kern="1200" cap="none" spc="0" normalizeH="0" baseline="0" noProof="0" dirty="0">
              <a:ln>
                <a:noFill/>
              </a:ln>
              <a:solidFill>
                <a:prstClr val="black"/>
              </a:solidFill>
              <a:effectLst/>
              <a:uLnTx/>
              <a:uFillTx/>
              <a:latin typeface="Fuse V.2 Display Black"/>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9660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D5EFA-325D-95AB-781B-ED771CA1E9C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EAAEC5C-4CDE-8112-A9D6-1AC5D46E2180}"/>
              </a:ext>
            </a:extLst>
          </p:cNvPr>
          <p:cNvSpPr txBox="1"/>
          <p:nvPr/>
        </p:nvSpPr>
        <p:spPr>
          <a:xfrm>
            <a:off x="1468040" y="384467"/>
            <a:ext cx="6207919" cy="882293"/>
          </a:xfrm>
          <a:prstGeom prst="rect">
            <a:avLst/>
          </a:prstGeom>
          <a:noFill/>
        </p:spPr>
        <p:txBody>
          <a:bodyPr wrap="square">
            <a:spAutoFit/>
          </a:bodyPr>
          <a:lstStyle/>
          <a:p>
            <a:pPr algn="ctr" defTabSz="914400" eaLnBrk="1" hangingPunct="1">
              <a:lnSpc>
                <a:spcPct val="80000"/>
              </a:lnSpc>
            </a:pPr>
            <a:r>
              <a:rPr lang="en-GB" sz="3200" b="1">
                <a:effectLst/>
                <a:latin typeface="Fuse V.2 Display Black"/>
                <a:ea typeface="Calibri" panose="020F0502020204030204" pitchFamily="34" charset="0"/>
                <a:cs typeface="Calibri" panose="020F0502020204030204" pitchFamily="34" charset="0"/>
              </a:rPr>
              <a:t>HOW DOES UNICEF PROTECT CHILDREN’S RIGHTS GLOBALLY</a:t>
            </a:r>
            <a:r>
              <a:rPr lang="en-US" altLang="en-US" sz="3200" b="1">
                <a:solidFill>
                  <a:srgbClr val="0A011E"/>
                </a:solidFill>
                <a:latin typeface="Fuse V.2 Display Black"/>
              </a:rPr>
              <a:t>?</a:t>
            </a:r>
          </a:p>
        </p:txBody>
      </p:sp>
      <p:sp>
        <p:nvSpPr>
          <p:cNvPr id="4" name="TextBox 3">
            <a:extLst>
              <a:ext uri="{FF2B5EF4-FFF2-40B4-BE49-F238E27FC236}">
                <a16:creationId xmlns:a16="http://schemas.microsoft.com/office/drawing/2014/main" id="{0D5A5FEB-AE56-61AE-5622-2202CBE641ED}"/>
              </a:ext>
            </a:extLst>
          </p:cNvPr>
          <p:cNvSpPr txBox="1"/>
          <p:nvPr/>
        </p:nvSpPr>
        <p:spPr>
          <a:xfrm>
            <a:off x="1032890" y="1506582"/>
            <a:ext cx="4618973" cy="3108543"/>
          </a:xfrm>
          <a:prstGeom prst="rect">
            <a:avLst/>
          </a:prstGeom>
          <a:noFill/>
        </p:spPr>
        <p:txBody>
          <a:bodyPr wrap="square">
            <a:spAutoFit/>
          </a:bodyPr>
          <a:lstStyle/>
          <a:p>
            <a:pPr marL="285750" indent="-285750">
              <a:buFont typeface="Wingdings" panose="05000000000000000000" pitchFamily="2" charset="2"/>
              <a:buChar char="§"/>
            </a:pPr>
            <a:r>
              <a:rPr lang="en-GB" sz="1400" dirty="0">
                <a:effectLst/>
                <a:latin typeface="Univers LT Pro 45 Light" panose="020B0403020202020204" pitchFamily="34" charset="0"/>
                <a:ea typeface="Calibri" panose="020F0502020204030204" pitchFamily="34" charset="0"/>
                <a:cs typeface="Calibri" panose="020F0502020204030204" pitchFamily="34" charset="0"/>
              </a:rPr>
              <a:t>UNICEF is the only organisation working for children recognised in the text of the Convention.</a:t>
            </a:r>
            <a:br>
              <a:rPr lang="en-GB" sz="1400" dirty="0">
                <a:effectLst/>
                <a:latin typeface="Univers LT Pro 45 Light" panose="020B0403020202020204" pitchFamily="34" charset="0"/>
                <a:ea typeface="Calibri" panose="020F0502020204030204" pitchFamily="34" charset="0"/>
                <a:cs typeface="Calibri" panose="020F0502020204030204" pitchFamily="34" charset="0"/>
              </a:rPr>
            </a:br>
            <a:r>
              <a:rPr lang="en-GB" sz="1400" dirty="0">
                <a:effectLst/>
                <a:latin typeface="Univers LT Pro 45 Light" panose="020B0403020202020204" pitchFamily="34" charset="0"/>
                <a:ea typeface="Calibri" panose="020F0502020204030204" pitchFamily="34" charset="0"/>
                <a:cs typeface="Calibri" panose="020F0502020204030204" pitchFamily="34" charset="0"/>
              </a:rPr>
              <a:t> </a:t>
            </a:r>
          </a:p>
          <a:p>
            <a:pPr marL="285750" indent="-285750">
              <a:buFont typeface="Wingdings" panose="05000000000000000000" pitchFamily="2" charset="2"/>
              <a:buChar char="§"/>
            </a:pPr>
            <a:r>
              <a:rPr lang="en-GB" sz="1400" dirty="0">
                <a:effectLst/>
                <a:latin typeface="Univers LT Pro 45 Light" panose="020B0403020202020204" pitchFamily="34" charset="0"/>
                <a:ea typeface="Calibri" panose="020F0502020204030204" pitchFamily="34" charset="0"/>
                <a:cs typeface="Calibri" panose="020F0502020204030204" pitchFamily="34" charset="0"/>
              </a:rPr>
              <a:t>For over 75 years, UNICEF has protected childhood by ensuring more of the world’s children are vaccinated, educated, and protected than any other organisation. </a:t>
            </a:r>
            <a:br>
              <a:rPr lang="en-GB" sz="1400" dirty="0">
                <a:effectLst/>
                <a:latin typeface="Univers LT Pro 45 Light" panose="020B0403020202020204" pitchFamily="34" charset="0"/>
                <a:ea typeface="Calibri" panose="020F0502020204030204" pitchFamily="34" charset="0"/>
                <a:cs typeface="Calibri" panose="020F0502020204030204" pitchFamily="34" charset="0"/>
              </a:rPr>
            </a:br>
            <a:endParaRPr lang="en-GB" sz="1400" dirty="0">
              <a:effectLst/>
              <a:latin typeface="Univers LT Pro 45 Light" panose="020B040302020202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
            </a:pPr>
            <a:r>
              <a:rPr lang="en-GB" sz="1400" dirty="0">
                <a:effectLst/>
                <a:latin typeface="Univers LT Pro 45 Light" panose="020B0403020202020204" pitchFamily="34" charset="0"/>
                <a:ea typeface="Calibri" panose="020F0502020204030204" pitchFamily="34" charset="0"/>
                <a:cs typeface="Calibri" panose="020F0502020204030204" pitchFamily="34" charset="0"/>
              </a:rPr>
              <a:t>In emergencies, UNICEF works with partners to deploy a number of relief measures, like rushing medicines and other emergency supplies to impacted areas, vaccinating people to prevent disease outbreaks and making sure there's enough safe water.</a:t>
            </a:r>
          </a:p>
        </p:txBody>
      </p:sp>
      <p:pic>
        <p:nvPicPr>
          <p:cNvPr id="2" name="Online Media 1" title="Help a child. Change the world.">
            <a:hlinkClick r:id="" action="ppaction://media"/>
            <a:extLst>
              <a:ext uri="{FF2B5EF4-FFF2-40B4-BE49-F238E27FC236}">
                <a16:creationId xmlns:a16="http://schemas.microsoft.com/office/drawing/2014/main" id="{962F610B-F679-CF1D-00A8-72827A4712F0}"/>
              </a:ext>
            </a:extLst>
          </p:cNvPr>
          <p:cNvPicPr>
            <a:picLocks noRot="1" noChangeAspect="1"/>
          </p:cNvPicPr>
          <p:nvPr>
            <a:videoFile r:link="rId1"/>
          </p:nvPr>
        </p:nvPicPr>
        <p:blipFill>
          <a:blip r:embed="rId4"/>
          <a:stretch>
            <a:fillRect/>
          </a:stretch>
        </p:blipFill>
        <p:spPr>
          <a:xfrm>
            <a:off x="5837868" y="1586873"/>
            <a:ext cx="2941955" cy="1662205"/>
          </a:xfrm>
          <a:prstGeom prst="rect">
            <a:avLst/>
          </a:prstGeom>
        </p:spPr>
      </p:pic>
    </p:spTree>
    <p:extLst>
      <p:ext uri="{BB962C8B-B14F-4D97-AF65-F5344CB8AC3E}">
        <p14:creationId xmlns:p14="http://schemas.microsoft.com/office/powerpoint/2010/main" val="15370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2C0CFE1BBBF774BA515085230C48FA0" ma:contentTypeVersion="18" ma:contentTypeDescription="Create a new document." ma:contentTypeScope="" ma:versionID="4a6b9d3909b913068331818d8d1c4f3f">
  <xsd:schema xmlns:xsd="http://www.w3.org/2001/XMLSchema" xmlns:xs="http://www.w3.org/2001/XMLSchema" xmlns:p="http://schemas.microsoft.com/office/2006/metadata/properties" xmlns:ns1="http://schemas.microsoft.com/sharepoint/v3" xmlns:ns2="8206c287-75e3-4842-9d52-ed3c780429b7" xmlns:ns3="2c7b693a-f79a-40dc-9aa8-5525addba8fb" targetNamespace="http://schemas.microsoft.com/office/2006/metadata/properties" ma:root="true" ma:fieldsID="ae8ea2091e9b2a960f3b38ff6920b4f7" ns1:_="" ns2:_="" ns3:_="">
    <xsd:import namespace="http://schemas.microsoft.com/sharepoint/v3"/>
    <xsd:import namespace="8206c287-75e3-4842-9d52-ed3c780429b7"/>
    <xsd:import namespace="2c7b693a-f79a-40dc-9aa8-5525addba8f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206c287-75e3-4842-9d52-ed3c780429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7b693a-f79a-40dc-9aa8-5525addba8fb"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2dd20d4-c0cf-4881-8e6b-d378d9fe7fe6}" ma:internalName="TaxCatchAll" ma:showField="CatchAllData" ma:web="2c7b693a-f79a-40dc-9aa8-5525addba8fb">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c7b693a-f79a-40dc-9aa8-5525addba8fb" xsi:nil="true"/>
    <lcf76f155ced4ddcb4097134ff3c332f xmlns="8206c287-75e3-4842-9d52-ed3c780429b7">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2c7b693a-f79a-40dc-9aa8-5525addba8f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3ACF0B-F656-4984-B5E6-0FBF1A6B34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206c287-75e3-4842-9d52-ed3c780429b7"/>
    <ds:schemaRef ds:uri="2c7b693a-f79a-40dc-9aa8-5525addba8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02F423-3355-4F2F-BD1A-BC3699D8A975}">
  <ds:schemaRefs>
    <ds:schemaRef ds:uri="http://purl.org/dc/dcmitype/"/>
    <ds:schemaRef ds:uri="2c7b693a-f79a-40dc-9aa8-5525addba8fb"/>
    <ds:schemaRef ds:uri="http://schemas.openxmlformats.org/package/2006/metadata/core-properties"/>
    <ds:schemaRef ds:uri="http://schemas.microsoft.com/sharepoint/v3"/>
    <ds:schemaRef ds:uri="http://purl.org/dc/terms/"/>
    <ds:schemaRef ds:uri="http://schemas.microsoft.com/office/2006/metadata/properties"/>
    <ds:schemaRef ds:uri="http://schemas.microsoft.com/office/2006/documentManagement/types"/>
    <ds:schemaRef ds:uri="http://schemas.microsoft.com/office/infopath/2007/PartnerControls"/>
    <ds:schemaRef ds:uri="8206c287-75e3-4842-9d52-ed3c780429b7"/>
    <ds:schemaRef ds:uri="http://www.w3.org/XML/1998/namespace"/>
    <ds:schemaRef ds:uri="http://purl.org/dc/elements/1.1/"/>
  </ds:schemaRefs>
</ds:datastoreItem>
</file>

<file path=customXml/itemProps3.xml><?xml version="1.0" encoding="utf-8"?>
<ds:datastoreItem xmlns:ds="http://schemas.openxmlformats.org/officeDocument/2006/customXml" ds:itemID="{71D6AD1A-584E-482A-BAFA-7DC91DB5D1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2650</Words>
  <Application>Microsoft Office PowerPoint</Application>
  <PresentationFormat>On-screen Show (16:9)</PresentationFormat>
  <Paragraphs>196</Paragraphs>
  <Slides>29</Slides>
  <Notes>24</Notes>
  <HiddenSlides>0</HiddenSlides>
  <MMClips>3</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9_Custom Design</vt:lpstr>
      <vt:lpstr>10_Custom Design</vt:lpstr>
      <vt:lpstr>2_Custom Design</vt:lpstr>
      <vt:lpstr>12_Custom Design</vt:lpstr>
      <vt:lpstr>22_Custom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FUSE BLACK HEADLINE</dc:title>
  <dc:creator>Christian Humphries</dc:creator>
  <cp:lastModifiedBy>Pooja Patel</cp:lastModifiedBy>
  <cp:revision>4</cp:revision>
  <dcterms:created xsi:type="dcterms:W3CDTF">2018-07-06T09:29:07Z</dcterms:created>
  <dcterms:modified xsi:type="dcterms:W3CDTF">2025-03-20T12:25:25Z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0x01010072C0CFE1BBBF774BA515085230C48FA0</vt:lpwstr>
  </property>
  <property fmtid="{D5CDD505-2E9C-101B-9397-08002B2CF9AE}" pid="3" name="MediaServiceImageTags">
    <vt:lpwstr/>
  </property>
  <property fmtid="{D5CDD505-2E9C-101B-9397-08002B2CF9AE}" pid="4" name="Order">
    <vt:lpwstr>3071300.00000000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