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719" r:id="rId5"/>
    <p:sldMasterId id="2147483662" r:id="rId6"/>
    <p:sldMasterId id="2147483723" r:id="rId7"/>
    <p:sldMasterId id="2147483725" r:id="rId8"/>
    <p:sldMasterId id="2147483708" r:id="rId9"/>
    <p:sldMasterId id="2147483807" r:id="rId10"/>
  </p:sldMasterIdLst>
  <p:notesMasterIdLst>
    <p:notesMasterId r:id="rId22"/>
  </p:notesMasterIdLst>
  <p:sldIdLst>
    <p:sldId id="259" r:id="rId11"/>
    <p:sldId id="292" r:id="rId12"/>
    <p:sldId id="295" r:id="rId13"/>
    <p:sldId id="314" r:id="rId14"/>
    <p:sldId id="313" r:id="rId15"/>
    <p:sldId id="316" r:id="rId16"/>
    <p:sldId id="320" r:id="rId17"/>
    <p:sldId id="321" r:id="rId18"/>
    <p:sldId id="319" r:id="rId19"/>
    <p:sldId id="324" r:id="rId20"/>
    <p:sldId id="311" r:id="rId21"/>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02">
          <p15:clr>
            <a:srgbClr val="A4A3A4"/>
          </p15:clr>
        </p15:guide>
        <p15:guide id="2" pos="2875">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CF5B2B-6316-8C79-F42C-10025E9DB610}" name="Katelyn Farrenson" initials="KF" userId="S::KatelynF@unicef.org.uk::fd8dbf2d-b72f-4342-a776-911ff8515b45" providerId="AD"/>
  <p188:author id="{B09EAF84-BD8A-8726-AE94-870B12DFE375}" name="Kate Vickers" initials="KV" userId="S::KVickers@unicef.org.uk::8f5c92b4-0ea5-44f7-804b-ccaebda4de84" providerId="AD"/>
  <p188:author id="{69F273EA-D9E8-9D14-2C2C-7C755D4AFB0E}" name="Samantha Bradey" initials="SB" userId="S::samanthab@unicef.org.uk::41c99f15-9b87-403a-8456-1da8256f33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523"/>
    <a:srgbClr val="80E9FF"/>
    <a:srgbClr val="7C3CE4"/>
    <a:srgbClr val="E63278"/>
    <a:srgbClr val="451F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29ABE-C27B-4CD7-8A37-01C1BB7BF430}" v="10" dt="2025-03-18T13:09:36.237"/>
    <p1510:client id="{0F225D7E-CBE2-4373-AA0B-AAAA4E28F65B}" v="2" dt="2025-03-17T14:48:12.129"/>
    <p1510:client id="{747AA017-F429-2048-CCA8-00027C5B91F8}" v="4" dt="2025-03-18T14:28:03.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02"/>
        <p:guide pos="2875"/>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086DB9-084E-A29D-5671-C1EE034755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A50D0333-0A64-F417-B7B1-43EA97B37B7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7314E69-3B73-4818-8E20-E26C1836D4F5}" type="datetimeFigureOut">
              <a:rPr lang="en-US"/>
              <a:pPr>
                <a:defRPr/>
              </a:pPr>
              <a:t>3/20/2025</a:t>
            </a:fld>
            <a:endParaRPr lang="en-US"/>
          </a:p>
        </p:txBody>
      </p:sp>
      <p:sp>
        <p:nvSpPr>
          <p:cNvPr id="4" name="Slide Image Placeholder 3">
            <a:extLst>
              <a:ext uri="{FF2B5EF4-FFF2-40B4-BE49-F238E27FC236}">
                <a16:creationId xmlns:a16="http://schemas.microsoft.com/office/drawing/2014/main" id="{5D4D022F-8D50-2E3E-DED1-2D8B504884B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E267AF9-0C15-0E59-554E-9234A6D27F7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D6E12980-2500-B512-D370-F583E4EAA4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F7253DAD-8065-4F07-7F42-C1A4C2EA7CA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78A9DE-4077-40B8-B42E-7F7F1F4BF9E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e.kahoot.it/details/5e6d6fba-65a0-40f7-9775-4ef7633c2f4f"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file:///C:\Users\KVickers\Documents\Soccer%20Aid\CRC.pdf" TargetMode="External"/><Relationship Id="rId4" Type="http://schemas.openxmlformats.org/officeDocument/2006/relationships/hyperlink" Target="file:///C:\Users\KVickers\Documents\Soccer%20Aid\CRC_card_game_instructions_to_play.doc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3553BF82-B3EC-726F-B431-C4D0A5A80E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ECA9BAA1-C843-CB6A-4E70-B5CC1F8468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sz="1400" b="0" i="0">
                <a:solidFill>
                  <a:srgbClr val="1E1E1E"/>
                </a:solidFill>
                <a:effectLst/>
                <a:latin typeface="+mn-lt"/>
              </a:rPr>
              <a:t>Teacher notes: Created by Robbie Williams in 2006, Soccer Aid for UNICEF brings the nation together to help children worldwide have the best possible start in life. Once a year, England take on their opponents, the Soccer Aid World XI FC. Supported by passionate fans in an iconic stadium and broadcast live on ITV and STV, the event harnesses the power of football to help make sure that children can grow up happy, healthy and able to play.</a:t>
            </a:r>
            <a:endParaRPr lang="en-US" altLang="en-US" sz="1400">
              <a:latin typeface="+mn-lt"/>
            </a:endParaRPr>
          </a:p>
        </p:txBody>
      </p:sp>
      <p:sp>
        <p:nvSpPr>
          <p:cNvPr id="22532" name="Slide Number Placeholder 3">
            <a:extLst>
              <a:ext uri="{FF2B5EF4-FFF2-40B4-BE49-F238E27FC236}">
                <a16:creationId xmlns:a16="http://schemas.microsoft.com/office/drawing/2014/main" id="{254F9157-AC76-D7E5-4196-36A8043546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357193D-A341-4EC6-AAE9-332645B17D9E}" type="slidenum">
              <a:rPr lang="en-US" altLang="en-US" smtClean="0"/>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Teachers notes: This is the first of two Soccer Aid for UNICEF academy lessons. The second can be found online with the other Soccer Aid Academy resources [insert </a:t>
            </a:r>
            <a:r>
              <a:rPr lang="en-GB" err="1"/>
              <a:t>url</a:t>
            </a:r>
            <a:r>
              <a:rPr lang="en-GB"/>
              <a:t>] and explore UNICEF’s work on creating child friendly spaces. </a:t>
            </a:r>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2</a:t>
            </a:fld>
            <a:endParaRPr lang="en-US"/>
          </a:p>
        </p:txBody>
      </p:sp>
    </p:spTree>
    <p:extLst>
      <p:ext uri="{BB962C8B-B14F-4D97-AF65-F5344CB8AC3E}">
        <p14:creationId xmlns:p14="http://schemas.microsoft.com/office/powerpoint/2010/main" val="1507167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0893A-3577-5DBA-641A-B17768B3A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050CB-DC09-7717-03A7-F6446EE89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C4A82-533B-227F-8379-DA35B959B62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Teacher notes: this video can be found here - https://www.youtube.com/watch?v=ERShEOk1xWU</a:t>
            </a:r>
          </a:p>
          <a:p>
            <a:endParaRPr lang="en-GB"/>
          </a:p>
        </p:txBody>
      </p:sp>
      <p:sp>
        <p:nvSpPr>
          <p:cNvPr id="4" name="Slide Number Placeholder 3">
            <a:extLst>
              <a:ext uri="{FF2B5EF4-FFF2-40B4-BE49-F238E27FC236}">
                <a16:creationId xmlns:a16="http://schemas.microsoft.com/office/drawing/2014/main" id="{A1C99200-951C-7306-1F8B-31140AF65417}"/>
              </a:ext>
            </a:extLst>
          </p:cNvPr>
          <p:cNvSpPr>
            <a:spLocks noGrp="1"/>
          </p:cNvSpPr>
          <p:nvPr>
            <p:ph type="sldNum" sz="quarter" idx="5"/>
          </p:nvPr>
        </p:nvSpPr>
        <p:spPr/>
        <p:txBody>
          <a:bodyPr/>
          <a:lstStyle/>
          <a:p>
            <a:pPr>
              <a:defRPr/>
            </a:pPr>
            <a:fld id="{2C78A9DE-4077-40B8-B42E-7F7F1F4BF9ED}" type="slidenum">
              <a:rPr lang="en-US" smtClean="0"/>
              <a:pPr>
                <a:defRPr/>
              </a:pPr>
              <a:t>4</a:t>
            </a:fld>
            <a:endParaRPr lang="en-US"/>
          </a:p>
        </p:txBody>
      </p:sp>
    </p:spTree>
    <p:extLst>
      <p:ext uri="{BB962C8B-B14F-4D97-AF65-F5344CB8AC3E}">
        <p14:creationId xmlns:p14="http://schemas.microsoft.com/office/powerpoint/2010/main" val="4070311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effectLst/>
                <a:latin typeface="+mn-lt"/>
                <a:ea typeface="Calibri"/>
                <a:cs typeface="Calibri" panose="020F0502020204030204" pitchFamily="34" charset="0"/>
              </a:rPr>
              <a:t>Teachers notes: The United Nations Convention on the Rights of the Child (CRC) is the basis of all UNICEF’s work. The CRC sets out the human rights of every person under the age of 18. It was adopted by the UN General Assembly in 1989 and is the most widely agreed international human rights treaty in history. The UK signed the convention on 19 April 1990, ratified it on 16 December 1991 and it came into force on 15 January 1992. The Convention has 54 articles that cover all aspects of a child’s life and set out the rights that all children everywhere are entitled to. It also explains how adults and governments must work together to make sure all children can enjoy all their rights. Every child has rights, whatever their ethnicity, gender, religion, language, abilities or any other status. The Convention must be understood as a whole: all rights are linked and no right is more important than another. The right to relax and play (article 31) and the right to freedom of expression (article 13) are as important as the right to be safe from violence (article 19) and the right to education (article 28).</a:t>
            </a:r>
            <a:endParaRPr lang="en-GB" sz="1200">
              <a:effectLst/>
              <a:latin typeface="+mn-lt"/>
              <a:ea typeface="Calibri"/>
              <a:cs typeface="Calibri"/>
            </a:endParaRPr>
          </a:p>
          <a:p>
            <a:endParaRPr lang="en-GB" sz="1200">
              <a:latin typeface="+mn-lt"/>
            </a:endParaRPr>
          </a:p>
          <a:p>
            <a:r>
              <a:rPr lang="en-GB" sz="1200" u="sng">
                <a:solidFill>
                  <a:srgbClr val="0563C1"/>
                </a:solidFill>
                <a:effectLst/>
                <a:latin typeface="+mn-lt"/>
                <a:cs typeface="Calibri" panose="020F0502020204030204" pitchFamily="34" charset="0"/>
              </a:rPr>
              <a:t>OPTIONAL ACTIVITIES:</a:t>
            </a:r>
          </a:p>
          <a:p>
            <a:endParaRPr lang="en-GB" sz="1200" u="sng">
              <a:solidFill>
                <a:srgbClr val="0563C1"/>
              </a:solidFill>
              <a:effectLst/>
              <a:latin typeface="+mn-lt"/>
              <a:cs typeface="Calibri" panose="020F0502020204030204" pitchFamily="34" charset="0"/>
            </a:endParaRPr>
          </a:p>
          <a:p>
            <a:pPr>
              <a:lnSpc>
                <a:spcPct val="107000"/>
              </a:lnSpc>
              <a:spcAft>
                <a:spcPts val="800"/>
              </a:spcAft>
            </a:pPr>
            <a:r>
              <a:rPr lang="en-GB" sz="1200">
                <a:effectLst/>
                <a:latin typeface="+mn-lt"/>
                <a:ea typeface="Calibri" panose="020F0502020204030204" pitchFamily="34" charset="0"/>
                <a:cs typeface="Calibri" panose="020F0502020204030204" pitchFamily="34" charset="0"/>
              </a:rPr>
              <a:t>Either:</a:t>
            </a:r>
          </a:p>
          <a:p>
            <a:pPr>
              <a:lnSpc>
                <a:spcPct val="107000"/>
              </a:lnSpc>
              <a:spcAft>
                <a:spcPts val="800"/>
              </a:spcAft>
            </a:pPr>
            <a:endParaRPr lang="en-GB" sz="120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mn-lt"/>
                <a:ea typeface="Calibri" panose="020F0502020204030204" pitchFamily="34" charset="0"/>
                <a:cs typeface="Calibri" panose="020F0502020204030204" pitchFamily="34" charset="0"/>
              </a:rPr>
              <a:t>Play Kahoot children’s rights quiz: </a:t>
            </a:r>
            <a:r>
              <a:rPr lang="en-GB" sz="1200" u="sng">
                <a:solidFill>
                  <a:srgbClr val="0563C1"/>
                </a:solidFill>
                <a:effectLst/>
                <a:latin typeface="+mn-lt"/>
                <a:ea typeface="Calibri" panose="020F0502020204030204" pitchFamily="34" charset="0"/>
                <a:cs typeface="Calibri" panose="020F0502020204030204" pitchFamily="34" charset="0"/>
                <a:hlinkClick r:id="rId3"/>
              </a:rPr>
              <a:t>https://create.kahoot.it/details/5e6d6fba-65a0-40f7-9775-4ef7633c2f4f</a:t>
            </a:r>
            <a:r>
              <a:rPr lang="en-GB" sz="1200">
                <a:effectLst/>
                <a:latin typeface="+mn-lt"/>
                <a:ea typeface="Calibri" panose="020F0502020204030204" pitchFamily="34" charset="0"/>
                <a:cs typeface="Calibri" panose="020F0502020204030204" pitchFamily="34" charset="0"/>
              </a:rPr>
              <a:t> </a:t>
            </a:r>
            <a:endParaRPr lang="en-GB" sz="120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200">
              <a:effectLst/>
              <a:latin typeface="+mn-lt"/>
              <a:ea typeface="Calibri" panose="020F0502020204030204" pitchFamily="34" charset="0"/>
              <a:cs typeface="Calibri" panose="020F0502020204030204" pitchFamily="34" charset="0"/>
            </a:endParaRPr>
          </a:p>
          <a:p>
            <a:pPr>
              <a:lnSpc>
                <a:spcPct val="107000"/>
              </a:lnSpc>
              <a:spcAft>
                <a:spcPts val="800"/>
              </a:spcAft>
            </a:pPr>
            <a:r>
              <a:rPr lang="en-GB" sz="1200">
                <a:effectLst/>
                <a:latin typeface="+mn-lt"/>
                <a:ea typeface="Calibri" panose="020F0502020204030204" pitchFamily="34" charset="0"/>
                <a:cs typeface="Calibri" panose="020F0502020204030204" pitchFamily="34" charset="0"/>
              </a:rPr>
              <a:t>OR</a:t>
            </a:r>
            <a:endParaRPr lang="en-GB" sz="120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20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mn-lt"/>
                <a:ea typeface="Calibri" panose="020F0502020204030204" pitchFamily="34" charset="0"/>
                <a:cs typeface="Calibri" panose="020F0502020204030204" pitchFamily="34" charset="0"/>
              </a:rPr>
              <a:t>Play one of the </a:t>
            </a:r>
            <a:r>
              <a:rPr lang="en-GB" sz="1200" u="sng">
                <a:solidFill>
                  <a:srgbClr val="0563C1"/>
                </a:solidFill>
                <a:effectLst/>
                <a:latin typeface="+mn-lt"/>
                <a:ea typeface="Calibri" panose="020F0502020204030204" pitchFamily="34" charset="0"/>
                <a:cs typeface="Calibri" panose="020F0502020204030204" pitchFamily="34" charset="0"/>
                <a:hlinkClick r:id="rId4" action="ppaction://hlinkfile"/>
              </a:rPr>
              <a:t>children’s rights cards games</a:t>
            </a:r>
            <a:r>
              <a:rPr lang="en-GB" sz="1200">
                <a:effectLst/>
                <a:latin typeface="+mn-lt"/>
                <a:ea typeface="Calibri" panose="020F0502020204030204" pitchFamily="34" charset="0"/>
                <a:cs typeface="Calibri" panose="020F0502020204030204" pitchFamily="34" charset="0"/>
              </a:rPr>
              <a:t> using these </a:t>
            </a:r>
            <a:r>
              <a:rPr lang="en-GB" sz="1200" u="sng">
                <a:solidFill>
                  <a:srgbClr val="0563C1"/>
                </a:solidFill>
                <a:effectLst/>
                <a:latin typeface="+mn-lt"/>
                <a:ea typeface="Calibri" panose="020F0502020204030204" pitchFamily="34" charset="0"/>
                <a:cs typeface="Calibri" panose="020F0502020204030204" pitchFamily="34" charset="0"/>
                <a:hlinkClick r:id="rId5" action="ppaction://hlinkfile"/>
              </a:rPr>
              <a:t>CRC symbol cards</a:t>
            </a:r>
            <a:r>
              <a:rPr lang="en-GB" sz="1200">
                <a:effectLst/>
                <a:latin typeface="+mn-lt"/>
                <a:ea typeface="Calibri" panose="020F0502020204030204" pitchFamily="34" charset="0"/>
                <a:cs typeface="Calibri" panose="020F0502020204030204" pitchFamily="34" charset="0"/>
              </a:rPr>
              <a:t>.</a:t>
            </a:r>
            <a:endParaRPr lang="en-GB" sz="1200">
              <a:effectLst/>
              <a:latin typeface="+mn-lt"/>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5</a:t>
            </a:fld>
            <a:endParaRPr lang="en-US"/>
          </a:p>
        </p:txBody>
      </p:sp>
    </p:spTree>
    <p:extLst>
      <p:ext uri="{BB962C8B-B14F-4D97-AF65-F5344CB8AC3E}">
        <p14:creationId xmlns:p14="http://schemas.microsoft.com/office/powerpoint/2010/main" val="892734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Teachers notes: A full and summary version of the UN Convention on the Rights of the Child can be found here - https://www.unicef.org.uk/what-we-do/un-convention-child-rights/</a:t>
            </a:r>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6</a:t>
            </a:fld>
            <a:endParaRPr lang="en-US"/>
          </a:p>
        </p:txBody>
      </p:sp>
    </p:spTree>
    <p:extLst>
      <p:ext uri="{BB962C8B-B14F-4D97-AF65-F5344CB8AC3E}">
        <p14:creationId xmlns:p14="http://schemas.microsoft.com/office/powerpoint/2010/main" val="71402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Teachers notes:</a:t>
            </a:r>
          </a:p>
          <a:p>
            <a:r>
              <a:rPr lang="en-GB"/>
              <a:t>Present the question and then ask children to:</a:t>
            </a:r>
          </a:p>
          <a:p>
            <a:pPr marL="171450" indent="-171450">
              <a:buFont typeface="Arial" panose="020B0604020202020204" pitchFamily="34" charset="0"/>
              <a:buChar char="•"/>
            </a:pPr>
            <a:r>
              <a:rPr lang="en-GB"/>
              <a:t>Talk to your partner.</a:t>
            </a:r>
          </a:p>
          <a:p>
            <a:pPr marL="171450" indent="-171450">
              <a:buFont typeface="Arial" panose="020B0604020202020204" pitchFamily="34" charset="0"/>
              <a:buChar char="•"/>
            </a:pPr>
            <a:r>
              <a:rPr lang="en-GB"/>
              <a:t>Feedback ideas</a:t>
            </a:r>
          </a:p>
          <a:p>
            <a:pPr marL="171450" indent="-171450">
              <a:buFont typeface="Arial" panose="020B0604020202020204" pitchFamily="34" charset="0"/>
              <a:buChar char="•"/>
            </a:pPr>
            <a:r>
              <a:rPr lang="en-GB"/>
              <a:t>Record answers in books or create a personalised class poster of Article 31.</a:t>
            </a:r>
            <a:endParaRPr lang="en-GB">
              <a:ea typeface="Calibri"/>
              <a:cs typeface="Calibri"/>
            </a:endParaRPr>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7</a:t>
            </a:fld>
            <a:endParaRPr lang="en-US"/>
          </a:p>
        </p:txBody>
      </p:sp>
    </p:spTree>
    <p:extLst>
      <p:ext uri="{BB962C8B-B14F-4D97-AF65-F5344CB8AC3E}">
        <p14:creationId xmlns:p14="http://schemas.microsoft.com/office/powerpoint/2010/main" val="161943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FD4FA-A6E8-4E3D-DD9E-019D09210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411E7-EB90-8D75-9B93-968FF6F25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7B16C-3429-E329-F2A0-087272FA6E94}"/>
              </a:ext>
            </a:extLst>
          </p:cNvPr>
          <p:cNvSpPr>
            <a:spLocks noGrp="1"/>
          </p:cNvSpPr>
          <p:nvPr>
            <p:ph type="body" idx="1"/>
          </p:nvPr>
        </p:nvSpPr>
        <p:spPr/>
        <p:txBody>
          <a:bodyPr/>
          <a:lstStyle/>
          <a:p>
            <a:r>
              <a:rPr lang="en-GB"/>
              <a:t>Teachers notes: </a:t>
            </a:r>
          </a:p>
          <a:p>
            <a:r>
              <a:rPr lang="en-GB"/>
              <a:t>Feedback as class. Ask who would like to share what they discussed.</a:t>
            </a:r>
          </a:p>
          <a:p>
            <a:r>
              <a:rPr lang="en-GB"/>
              <a:t>OPTIONAL: Record students’ answers to create a personalised class poster of Article 31.</a:t>
            </a:r>
          </a:p>
          <a:p>
            <a:r>
              <a:rPr lang="en-GB"/>
              <a:t>This will take more preparation but you could collate photos from the school and create a diamond 9 of the best activities or just make a collage</a:t>
            </a:r>
            <a:endParaRPr lang="en-GB">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19925399-2E71-C11B-CC08-4EEAE30AE29C}"/>
              </a:ext>
            </a:extLst>
          </p:cNvPr>
          <p:cNvSpPr>
            <a:spLocks noGrp="1"/>
          </p:cNvSpPr>
          <p:nvPr>
            <p:ph type="sldNum" sz="quarter" idx="5"/>
          </p:nvPr>
        </p:nvSpPr>
        <p:spPr/>
        <p:txBody>
          <a:bodyPr/>
          <a:lstStyle/>
          <a:p>
            <a:pPr>
              <a:defRPr/>
            </a:pPr>
            <a:fld id="{2C78A9DE-4077-40B8-B42E-7F7F1F4BF9ED}" type="slidenum">
              <a:rPr lang="en-US" smtClean="0"/>
              <a:pPr>
                <a:defRPr/>
              </a:pPr>
              <a:t>9</a:t>
            </a:fld>
            <a:endParaRPr lang="en-US"/>
          </a:p>
        </p:txBody>
      </p:sp>
    </p:spTree>
    <p:extLst>
      <p:ext uri="{BB962C8B-B14F-4D97-AF65-F5344CB8AC3E}">
        <p14:creationId xmlns:p14="http://schemas.microsoft.com/office/powerpoint/2010/main" val="158632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 or pupils to decide which activities to complete.</a:t>
            </a:r>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10</a:t>
            </a:fld>
            <a:endParaRPr lang="en-US"/>
          </a:p>
        </p:txBody>
      </p:sp>
    </p:spTree>
    <p:extLst>
      <p:ext uri="{BB962C8B-B14F-4D97-AF65-F5344CB8AC3E}">
        <p14:creationId xmlns:p14="http://schemas.microsoft.com/office/powerpoint/2010/main" val="1414962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FB0677AF-2886-59A6-E55E-7254B60B1F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264B5CB4-2413-6A72-740F-27BA926FAD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7AF0081A-9C25-0A23-4909-ABF9561F88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2C0C907-537D-446A-9359-1EC26ADC13F0}" type="slidenum">
              <a:rPr lang="en-US" altLang="en-US" smtClean="0"/>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04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9144000" cy="51435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8567641" y="382194"/>
            <a:ext cx="829553"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22650" y="4310089"/>
            <a:ext cx="5032181" cy="633608"/>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US"/>
              <a:t>ARTICLE OF THE WEEK</a:t>
            </a:r>
            <a:endParaRPr lang="en-GB"/>
          </a:p>
        </p:txBody>
      </p:sp>
    </p:spTree>
    <p:extLst>
      <p:ext uri="{BB962C8B-B14F-4D97-AF65-F5344CB8AC3E}">
        <p14:creationId xmlns:p14="http://schemas.microsoft.com/office/powerpoint/2010/main" val="640480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6" y="178201"/>
            <a:ext cx="3486676" cy="976403"/>
          </a:xfrm>
          <a:solidFill>
            <a:schemeClr val="tx1"/>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INSTRUCTIONS</a:t>
            </a:r>
            <a:endParaRPr lang="en-GB"/>
          </a:p>
        </p:txBody>
      </p:sp>
      <p:sp>
        <p:nvSpPr>
          <p:cNvPr id="5" name="Rectangle 4">
            <a:extLst>
              <a:ext uri="{FF2B5EF4-FFF2-40B4-BE49-F238E27FC236}">
                <a16:creationId xmlns:a16="http://schemas.microsoft.com/office/drawing/2014/main" id="{4B7438D2-6C85-3681-FD0E-952127D229CA}"/>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4768455" y="1218705"/>
            <a:ext cx="3979069" cy="3368140"/>
          </a:xfrm>
        </p:spPr>
        <p:txBody>
          <a:bodyPr lIns="0">
            <a:normAutofit/>
          </a:bodyPr>
          <a:lstStyle>
            <a:lvl1pPr>
              <a:buClr>
                <a:srgbClr val="00AEEF"/>
              </a:buClr>
              <a:defRPr sz="1350" b="1"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
        <p:nvSpPr>
          <p:cNvPr id="2" name="TextBox 1">
            <a:extLst>
              <a:ext uri="{FF2B5EF4-FFF2-40B4-BE49-F238E27FC236}">
                <a16:creationId xmlns:a16="http://schemas.microsoft.com/office/drawing/2014/main" id="{2FB6DC46-8A37-35D2-B2E3-6898A53A5DD8}"/>
              </a:ext>
            </a:extLst>
          </p:cNvPr>
          <p:cNvSpPr txBox="1"/>
          <p:nvPr userDrawn="1"/>
        </p:nvSpPr>
        <p:spPr>
          <a:xfrm>
            <a:off x="396476" y="1218704"/>
            <a:ext cx="3979069" cy="2631490"/>
          </a:xfrm>
          <a:prstGeom prst="rect">
            <a:avLst/>
          </a:prstGeom>
          <a:noFill/>
        </p:spPr>
        <p:txBody>
          <a:bodyPr wrap="square">
            <a:spAutoFit/>
          </a:bodyPr>
          <a:lstStyle/>
          <a:p>
            <a:pPr lvl="0"/>
            <a:r>
              <a:rPr lang="en-GB" sz="1200" b="0" i="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lvl="0"/>
            <a:endParaRPr lang="en-GB" sz="1200" b="0" i="0">
              <a:solidFill>
                <a:schemeClr val="bg1"/>
              </a:solidFill>
              <a:latin typeface="Arial" panose="020B0604020202020204" pitchFamily="34" charset="0"/>
              <a:cs typeface="Arial" panose="020B0604020202020204" pitchFamily="34" charset="0"/>
            </a:endParaRPr>
          </a:p>
          <a:p>
            <a:pPr lvl="0"/>
            <a:r>
              <a:rPr lang="en-GB" sz="1200" b="0" i="0">
                <a:solidFill>
                  <a:schemeClr val="bg1"/>
                </a:solidFill>
                <a:latin typeface="Arial" panose="020B0604020202020204" pitchFamily="34" charset="0"/>
                <a:cs typeface="Arial" panose="020B0604020202020204" pitchFamily="34" charset="0"/>
              </a:rPr>
              <a:t>Please </a:t>
            </a:r>
            <a:r>
              <a:rPr lang="en-GB" sz="1200" b="1" i="0">
                <a:solidFill>
                  <a:srgbClr val="FFFF00"/>
                </a:solidFill>
                <a:latin typeface="Arial" panose="020B0604020202020204" pitchFamily="34" charset="0"/>
                <a:cs typeface="Arial" panose="020B0604020202020204" pitchFamily="34" charset="0"/>
              </a:rPr>
              <a:t>edit out non-relevant slides </a:t>
            </a:r>
            <a:r>
              <a:rPr lang="en-GB" sz="1200" b="0" i="0">
                <a:solidFill>
                  <a:schemeClr val="bg1"/>
                </a:solidFill>
                <a:latin typeface="Arial" panose="020B0604020202020204" pitchFamily="34" charset="0"/>
                <a:cs typeface="Arial" panose="020B0604020202020204" pitchFamily="34" charset="0"/>
              </a:rPr>
              <a:t>or tasks before sharing with students. Please check the content works for your learners and feel free to add any content that would make the material more relevant to your setting. </a:t>
            </a:r>
          </a:p>
          <a:p>
            <a:pPr lvl="0"/>
            <a:endParaRPr lang="en-GB" sz="1200" b="0" i="0">
              <a:solidFill>
                <a:schemeClr val="bg1"/>
              </a:solidFill>
              <a:latin typeface="Arial" panose="020B0604020202020204" pitchFamily="34" charset="0"/>
              <a:cs typeface="Arial" panose="020B0604020202020204" pitchFamily="34" charset="0"/>
            </a:endParaRPr>
          </a:p>
          <a:p>
            <a:pPr lvl="0"/>
            <a:r>
              <a:rPr lang="en-GB" sz="1200" b="0" i="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lvl="0"/>
            <a:endParaRPr lang="en-GB" sz="900" b="0" i="0">
              <a:solidFill>
                <a:schemeClr val="bg1"/>
              </a:solidFill>
              <a:latin typeface="Univers LT Pro 55" panose="020B0603020202020204" pitchFamily="34" charset="77"/>
            </a:endParaRPr>
          </a:p>
        </p:txBody>
      </p:sp>
    </p:spTree>
    <p:extLst>
      <p:ext uri="{BB962C8B-B14F-4D97-AF65-F5344CB8AC3E}">
        <p14:creationId xmlns:p14="http://schemas.microsoft.com/office/powerpoint/2010/main" val="748037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396556" y="178201"/>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2" name="Rectangle 1">
            <a:extLst>
              <a:ext uri="{FF2B5EF4-FFF2-40B4-BE49-F238E27FC236}">
                <a16:creationId xmlns:a16="http://schemas.microsoft.com/office/drawing/2014/main" id="{08ABAA83-EA49-59C5-F1C6-74286C2B285F}"/>
              </a:ext>
            </a:extLst>
          </p:cNvPr>
          <p:cNvSpPr/>
          <p:nvPr userDrawn="1"/>
        </p:nvSpPr>
        <p:spPr>
          <a:xfrm>
            <a:off x="4572000" y="0"/>
            <a:ext cx="4572000" cy="51435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4939801" y="1553766"/>
            <a:ext cx="3979069" cy="2318147"/>
          </a:xfrm>
        </p:spPr>
        <p:txBody>
          <a:bodyPr lIns="0">
            <a:normAutofit/>
          </a:bodyPr>
          <a:lstStyle>
            <a:lvl1pPr marL="0" indent="0">
              <a:buFontTx/>
              <a:buNone/>
              <a:defRPr sz="1350" b="0" i="0">
                <a:solidFill>
                  <a:schemeClr val="bg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4939801" y="1101415"/>
            <a:ext cx="3979069" cy="194615"/>
          </a:xfrm>
        </p:spPr>
        <p:txBody>
          <a:bodyPr lIns="0" rIns="90000">
            <a:noAutofit/>
          </a:bodyPr>
          <a:lstStyle>
            <a:lvl1pPr marL="0" indent="0">
              <a:buNone/>
              <a:defRPr sz="15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413818" y="1197902"/>
            <a:ext cx="3979069" cy="194615"/>
          </a:xfrm>
        </p:spPr>
        <p:txBody>
          <a:bodyPr lIns="0" rIns="90000">
            <a:noAutofit/>
          </a:bodyPr>
          <a:lstStyle>
            <a:lvl1pPr marL="0" indent="0">
              <a:buNone/>
              <a:defRPr sz="1500" b="1" i="0">
                <a:solidFill>
                  <a:schemeClr val="tx1"/>
                </a:solidFill>
                <a:latin typeface="Univers LT Pro 45 Light" panose="020B0403020202020204" pitchFamily="34" charset="77"/>
              </a:defRPr>
            </a:lvl1pPr>
          </a:lstStyle>
          <a:p>
            <a:pPr lvl="0"/>
            <a:r>
              <a:rPr lang="en-GB"/>
              <a:t>Click to edit sub-heading</a:t>
            </a:r>
            <a:endParaRPr lang="en-US"/>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508109" y="1744584"/>
            <a:ext cx="3384030" cy="3398916"/>
          </a:xfrm>
          <a:prstGeom prst="rect">
            <a:avLst/>
          </a:prstGeom>
        </p:spPr>
      </p:pic>
    </p:spTree>
    <p:extLst>
      <p:ext uri="{BB962C8B-B14F-4D97-AF65-F5344CB8AC3E}">
        <p14:creationId xmlns:p14="http://schemas.microsoft.com/office/powerpoint/2010/main" val="2111966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4572001" y="1"/>
            <a:ext cx="4571999" cy="5143499"/>
          </a:xfrm>
        </p:spPr>
        <p:txBody>
          <a:bodyPr anchor="ctr" anchorCtr="1">
            <a:normAutofit/>
          </a:bodyPr>
          <a:lstStyle>
            <a:lvl1pPr marL="0" indent="0">
              <a:buNone/>
              <a:defRPr sz="1500" b="1" i="0">
                <a:latin typeface="Univers LT Pro 45 Light" panose="020B0403020202020204" pitchFamily="34" charset="77"/>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396479" y="2708673"/>
            <a:ext cx="3979069" cy="194615"/>
          </a:xfrm>
        </p:spPr>
        <p:txBody>
          <a:bodyPr lIns="0" rIns="90000">
            <a:noAutofit/>
          </a:bodyPr>
          <a:lstStyle>
            <a:lvl1pPr marL="0" indent="0">
              <a:buNone/>
              <a:defRPr sz="15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396478" y="1111263"/>
            <a:ext cx="4100287" cy="336606"/>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396479" y="3026569"/>
            <a:ext cx="3979069" cy="845344"/>
          </a:xfrm>
        </p:spPr>
        <p:txBody>
          <a:bodyPr lIns="0">
            <a:normAutofit/>
          </a:bodyPr>
          <a:lstStyle>
            <a:lvl1pPr>
              <a:buClr>
                <a:srgbClr val="FFFF00"/>
              </a:buClr>
              <a:defRPr sz="1350" b="0" i="0">
                <a:solidFill>
                  <a:schemeClr val="bg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396477" y="3995194"/>
            <a:ext cx="3979069" cy="845344"/>
          </a:xfrm>
        </p:spPr>
        <p:txBody>
          <a:bodyPr lIns="0">
            <a:normAutofit/>
          </a:bodyPr>
          <a:lstStyle>
            <a:lvl1pPr marL="257175" indent="-257175">
              <a:buClr>
                <a:srgbClr val="FFFF00"/>
              </a:buClr>
              <a:buFont typeface="+mj-lt"/>
              <a:buAutoNum type="arabicPeriod"/>
              <a:defRPr sz="1350" b="0" i="0">
                <a:solidFill>
                  <a:schemeClr val="bg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396479" y="1553766"/>
            <a:ext cx="3979069" cy="1017984"/>
          </a:xfrm>
        </p:spPr>
        <p:txBody>
          <a:bodyPr lIns="0">
            <a:normAutofit/>
          </a:bodyPr>
          <a:lstStyle>
            <a:lvl1pPr marL="0" indent="0">
              <a:buFontTx/>
              <a:buNone/>
              <a:defRPr sz="1350" b="0" i="0">
                <a:solidFill>
                  <a:schemeClr val="bg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396556" y="178201"/>
            <a:ext cx="1981478" cy="976403"/>
          </a:xfrm>
          <a:solidFill>
            <a:schemeClr val="tx1"/>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HEADER</a:t>
            </a:r>
            <a:endParaRPr lang="en-GB"/>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1649646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6267AA-06DB-7249-97B0-AC604B4097ED}"/>
              </a:ext>
            </a:extLst>
          </p:cNvPr>
          <p:cNvPicPr>
            <a:picLocks noChangeAspect="1"/>
          </p:cNvPicPr>
          <p:nvPr userDrawn="1"/>
        </p:nvPicPr>
        <p:blipFill>
          <a:blip r:embed="rId2">
            <a:extLst>
              <a:ext uri="{28A0092B-C50C-407E-A947-70E740481C1C}">
                <a14:useLocalDpi xmlns:a14="http://schemas.microsoft.com/office/drawing/2010/main" val="0"/>
              </a:ext>
            </a:extLst>
          </a:blip>
          <a:srcRect l="20344" r="20344"/>
          <a:stretch/>
        </p:blipFill>
        <p:spPr>
          <a:xfrm>
            <a:off x="-4016" y="1"/>
            <a:ext cx="4576016" cy="51434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393217" y="4613577"/>
            <a:ext cx="948019"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4902002" y="230287"/>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4901925" y="2760759"/>
            <a:ext cx="3979069" cy="194615"/>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4901924" y="1163349"/>
            <a:ext cx="3979069" cy="336606"/>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4901925" y="1605852"/>
            <a:ext cx="3979069" cy="1017984"/>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4901924" y="3134807"/>
            <a:ext cx="2650783" cy="845344"/>
          </a:xfrm>
        </p:spPr>
        <p:txBody>
          <a:bodyPr lIns="0">
            <a:normAutofit/>
          </a:bodyPr>
          <a:lstStyle>
            <a:lvl1pPr>
              <a:buClr>
                <a:srgbClr val="FF6937"/>
              </a:buClr>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4901923" y="4103433"/>
            <a:ext cx="2650784" cy="845344"/>
          </a:xfrm>
        </p:spPr>
        <p:txBody>
          <a:bodyPr lIns="0">
            <a:normAutofit/>
          </a:bodyPr>
          <a:lstStyle>
            <a:lvl1pPr marL="257175" indent="-257175">
              <a:buClr>
                <a:srgbClr val="FF6937"/>
              </a:buClr>
              <a:buFont typeface="+mj-lt"/>
              <a:buAutoNum type="arabicPeriod"/>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pic>
        <p:nvPicPr>
          <p:cNvPr id="3" name="Picture 2">
            <a:extLst>
              <a:ext uri="{FF2B5EF4-FFF2-40B4-BE49-F238E27FC236}">
                <a16:creationId xmlns:a16="http://schemas.microsoft.com/office/drawing/2014/main" id="{82603934-A46A-7495-82B1-0BF49C5D8D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169098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4572000" y="0"/>
            <a:ext cx="4572000" cy="51435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4572000" y="4981917"/>
            <a:ext cx="948019"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396556" y="178201"/>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396479" y="2708673"/>
            <a:ext cx="3979069" cy="194615"/>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396478" y="1111263"/>
            <a:ext cx="3979069" cy="336606"/>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396479" y="1553766"/>
            <a:ext cx="3979069" cy="1017984"/>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396479" y="3026569"/>
            <a:ext cx="3979069" cy="845344"/>
          </a:xfrm>
        </p:spPr>
        <p:txBody>
          <a:bodyPr lIns="0">
            <a:normAutofit/>
          </a:bodyPr>
          <a:lstStyle>
            <a:lvl1pPr>
              <a:buClr>
                <a:srgbClr val="FF6937"/>
              </a:buClr>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396477" y="3995194"/>
            <a:ext cx="3979069" cy="845344"/>
          </a:xfrm>
        </p:spPr>
        <p:txBody>
          <a:bodyPr lIns="0">
            <a:normAutofit/>
          </a:bodyPr>
          <a:lstStyle>
            <a:lvl1pPr marL="257175" indent="-257175">
              <a:buClr>
                <a:srgbClr val="FF6937"/>
              </a:buClr>
              <a:buFont typeface="+mj-lt"/>
              <a:buAutoNum type="arabicPeriod"/>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2858893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1"/>
            <a:ext cx="4572000" cy="51434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4902002" y="230287"/>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4901925" y="2760759"/>
            <a:ext cx="3979069" cy="194615"/>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4901924" y="1163349"/>
            <a:ext cx="3979069" cy="336606"/>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4901925" y="1605852"/>
            <a:ext cx="3979069" cy="1017984"/>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4901924" y="3134807"/>
            <a:ext cx="2624063" cy="845344"/>
          </a:xfrm>
        </p:spPr>
        <p:txBody>
          <a:bodyPr lIns="0">
            <a:normAutofit/>
          </a:bodyPr>
          <a:lstStyle>
            <a:lvl1pPr>
              <a:buClr>
                <a:srgbClr val="FF6937"/>
              </a:buClr>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4901923" y="4103433"/>
            <a:ext cx="2624063" cy="845344"/>
          </a:xfrm>
        </p:spPr>
        <p:txBody>
          <a:bodyPr lIns="0">
            <a:normAutofit/>
          </a:bodyPr>
          <a:lstStyle>
            <a:lvl1pPr marL="257175" indent="-257175">
              <a:buClr>
                <a:srgbClr val="FF6937"/>
              </a:buClr>
              <a:buFont typeface="+mj-lt"/>
              <a:buAutoNum type="arabicPeriod"/>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393217" y="4613577"/>
            <a:ext cx="948019"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4071360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4572000" y="0"/>
            <a:ext cx="4572000" cy="51435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8589199" y="381676"/>
            <a:ext cx="948019"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396556" y="178201"/>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396479" y="2708673"/>
            <a:ext cx="3979069" cy="194615"/>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396478" y="1111263"/>
            <a:ext cx="3979069" cy="336606"/>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396479" y="1553766"/>
            <a:ext cx="3979069" cy="1017984"/>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396479" y="3026569"/>
            <a:ext cx="3979069" cy="845344"/>
          </a:xfrm>
        </p:spPr>
        <p:txBody>
          <a:bodyPr lIns="0">
            <a:normAutofit/>
          </a:bodyPr>
          <a:lstStyle>
            <a:lvl1pPr>
              <a:buClr>
                <a:srgbClr val="FF6937"/>
              </a:buClr>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396477" y="3995194"/>
            <a:ext cx="3979069" cy="845344"/>
          </a:xfrm>
        </p:spPr>
        <p:txBody>
          <a:bodyPr lIns="0">
            <a:normAutofit/>
          </a:bodyPr>
          <a:lstStyle>
            <a:lvl1pPr marL="257175" indent="-257175">
              <a:buClr>
                <a:srgbClr val="FF6937"/>
              </a:buClr>
              <a:buFont typeface="+mj-lt"/>
              <a:buAutoNum type="arabicPeriod"/>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421336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6" y="178201"/>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396479" y="2708673"/>
            <a:ext cx="8086214" cy="194615"/>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396478" y="1111263"/>
            <a:ext cx="8086215" cy="336606"/>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396479" y="3026569"/>
            <a:ext cx="8086214" cy="845344"/>
          </a:xfrm>
        </p:spPr>
        <p:txBody>
          <a:bodyPr lIns="0">
            <a:normAutofit/>
          </a:bodyPr>
          <a:lstStyle>
            <a:lvl1pPr>
              <a:buClr>
                <a:srgbClr val="FF6937"/>
              </a:buClr>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396478" y="3995194"/>
            <a:ext cx="8086214" cy="845344"/>
          </a:xfrm>
        </p:spPr>
        <p:txBody>
          <a:bodyPr lIns="0">
            <a:normAutofit/>
          </a:bodyPr>
          <a:lstStyle>
            <a:lvl1pPr marL="257175" indent="-257175">
              <a:buClr>
                <a:srgbClr val="FF6937"/>
              </a:buClr>
              <a:buFont typeface="+mj-lt"/>
              <a:buAutoNum type="arabicPeriod"/>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396479" y="1553766"/>
            <a:ext cx="8086214" cy="1017984"/>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pic>
        <p:nvPicPr>
          <p:cNvPr id="2" name="Picture 1">
            <a:extLst>
              <a:ext uri="{FF2B5EF4-FFF2-40B4-BE49-F238E27FC236}">
                <a16:creationId xmlns:a16="http://schemas.microsoft.com/office/drawing/2014/main" id="{ADBC8ABD-FF41-7E2C-391C-DB27D8AD34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1210369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6" y="178201"/>
            <a:ext cx="2390048" cy="976403"/>
          </a:xfrm>
          <a:solidFill>
            <a:schemeClr val="bg1"/>
          </a:solidFill>
        </p:spPr>
        <p:txBody>
          <a:bodyPr wrap="square" lIns="144000" tIns="144000" rIns="108000" bIns="0" anchor="ctr" anchorCtr="0">
            <a:spAutoFit/>
          </a:bodyPr>
          <a:lstStyle>
            <a:lvl1pPr marL="0" indent="0">
              <a:buNone/>
              <a:defRPr sz="3000" b="1" i="0" spc="75" baseline="0">
                <a:solidFill>
                  <a:schemeClr val="tx1"/>
                </a:solidFill>
                <a:latin typeface="Univers LT Pro 85 XBlack" panose="020B0804030502020204" pitchFamily="34" charset="77"/>
              </a:defRPr>
            </a:lvl1pPr>
            <a:lvl5pPr marL="13716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396478" y="2708673"/>
            <a:ext cx="8176022" cy="254963"/>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396478" y="1111263"/>
            <a:ext cx="8176022" cy="336606"/>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396478" y="3026569"/>
            <a:ext cx="8176022" cy="845344"/>
          </a:xfrm>
        </p:spPr>
        <p:txBody>
          <a:bodyPr lIns="0">
            <a:normAutofit/>
          </a:bodyPr>
          <a:lstStyle>
            <a:lvl1pPr>
              <a:buClr>
                <a:srgbClr val="FFFF00"/>
              </a:buClr>
              <a:defRPr sz="1350" b="0" i="0">
                <a:solidFill>
                  <a:schemeClr val="bg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396477" y="3995194"/>
            <a:ext cx="7098338" cy="845344"/>
          </a:xfrm>
        </p:spPr>
        <p:txBody>
          <a:bodyPr lIns="0">
            <a:normAutofit/>
          </a:bodyPr>
          <a:lstStyle>
            <a:lvl1pPr marL="257175" indent="-257175">
              <a:buClr>
                <a:srgbClr val="FFFF00"/>
              </a:buClr>
              <a:buFont typeface="+mj-lt"/>
              <a:buAutoNum type="arabicPeriod"/>
              <a:defRPr sz="1350" b="0" i="0">
                <a:solidFill>
                  <a:schemeClr val="bg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396478" y="1553766"/>
            <a:ext cx="8176022" cy="1017984"/>
          </a:xfrm>
        </p:spPr>
        <p:txBody>
          <a:bodyPr lIns="0">
            <a:normAutofit/>
          </a:bodyPr>
          <a:lstStyle>
            <a:lvl1pPr marL="0" indent="0">
              <a:buFontTx/>
              <a:buNone/>
              <a:defRPr sz="1350" b="0" i="0">
                <a:solidFill>
                  <a:schemeClr val="bg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2732893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028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7" y="385950"/>
            <a:ext cx="4902066" cy="560905"/>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PRIMARY ACTIVITIES</a:t>
            </a:r>
            <a:endParaRPr lang="en-GB"/>
          </a:p>
        </p:txBody>
      </p:sp>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396556" y="1067010"/>
            <a:ext cx="4257087" cy="427055"/>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You do not need to complete every activity but if you have time you can try to complete more than one. </a:t>
            </a:r>
          </a:p>
          <a:p>
            <a:pPr lvl="0"/>
            <a:endParaRPr lang="en-GB"/>
          </a:p>
        </p:txBody>
      </p:sp>
      <p:pic>
        <p:nvPicPr>
          <p:cNvPr id="5" name="Picture 4" descr="A blue sign with white text and children&#10;&#10;Description automatically generated">
            <a:extLst>
              <a:ext uri="{FF2B5EF4-FFF2-40B4-BE49-F238E27FC236}">
                <a16:creationId xmlns:a16="http://schemas.microsoft.com/office/drawing/2014/main" id="{CF4BFC1C-8511-E44E-9361-64FBFB504CF5}"/>
              </a:ext>
            </a:extLst>
          </p:cNvPr>
          <p:cNvPicPr>
            <a:picLocks noChangeAspect="1"/>
          </p:cNvPicPr>
          <p:nvPr userDrawn="1"/>
        </p:nvPicPr>
        <p:blipFill>
          <a:blip r:embed="rId2"/>
          <a:stretch>
            <a:fillRect/>
          </a:stretch>
        </p:blipFill>
        <p:spPr>
          <a:xfrm>
            <a:off x="7650696" y="211974"/>
            <a:ext cx="1296029" cy="1068563"/>
          </a:xfrm>
          <a:prstGeom prst="rect">
            <a:avLst/>
          </a:prstGeom>
        </p:spPr>
      </p:pic>
    </p:spTree>
    <p:extLst>
      <p:ext uri="{BB962C8B-B14F-4D97-AF65-F5344CB8AC3E}">
        <p14:creationId xmlns:p14="http://schemas.microsoft.com/office/powerpoint/2010/main" val="2096378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6" y="385950"/>
            <a:ext cx="5334772" cy="560905"/>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PRIMARY ACTIVITIES 2</a:t>
            </a:r>
            <a:endParaRPr lang="en-GB"/>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53731" y="214363"/>
            <a:ext cx="1296029" cy="1068563"/>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396556" y="1067010"/>
            <a:ext cx="4257087" cy="427055"/>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You do not need to complete every activity but if you have time you can try to complete more than one. </a:t>
            </a:r>
          </a:p>
          <a:p>
            <a:pPr lvl="0"/>
            <a:endParaRPr lang="en-GB"/>
          </a:p>
        </p:txBody>
      </p:sp>
    </p:spTree>
    <p:extLst>
      <p:ext uri="{BB962C8B-B14F-4D97-AF65-F5344CB8AC3E}">
        <p14:creationId xmlns:p14="http://schemas.microsoft.com/office/powerpoint/2010/main" val="2902277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6" y="385950"/>
            <a:ext cx="5547044" cy="560905"/>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SECONDARY ACTIVITIES</a:t>
            </a:r>
            <a:endParaRPr lang="en-GB"/>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53731" y="214363"/>
            <a:ext cx="1296029" cy="1068563"/>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396556" y="1067010"/>
            <a:ext cx="4257087" cy="427055"/>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You do not need to complete every activity but if you have time you can try to complete more than one. </a:t>
            </a:r>
          </a:p>
          <a:p>
            <a:pPr lvl="0"/>
            <a:endParaRPr lang="en-GB"/>
          </a:p>
        </p:txBody>
      </p:sp>
    </p:spTree>
    <p:extLst>
      <p:ext uri="{BB962C8B-B14F-4D97-AF65-F5344CB8AC3E}">
        <p14:creationId xmlns:p14="http://schemas.microsoft.com/office/powerpoint/2010/main" val="2045552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53731" y="214363"/>
            <a:ext cx="1296029" cy="1068563"/>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396556" y="1067010"/>
            <a:ext cx="4257087" cy="427055"/>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You do not need to complete every activity but if you have time you can try to complete more than one. </a:t>
            </a:r>
          </a:p>
          <a:p>
            <a:pPr lvl="0"/>
            <a:endParaRPr lang="en-GB"/>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396556" y="385950"/>
            <a:ext cx="5971587" cy="560905"/>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SECONDARY ACTIVITIES 2</a:t>
            </a:r>
            <a:endParaRPr lang="en-GB"/>
          </a:p>
        </p:txBody>
      </p:sp>
    </p:spTree>
    <p:extLst>
      <p:ext uri="{BB962C8B-B14F-4D97-AF65-F5344CB8AC3E}">
        <p14:creationId xmlns:p14="http://schemas.microsoft.com/office/powerpoint/2010/main" val="2113360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9748" y="-1"/>
            <a:ext cx="9134252" cy="5148553"/>
          </a:xfrm>
        </p:spPr>
        <p:txBody>
          <a:bodyPr anchor="ctr" anchorCtr="1"/>
          <a:lstStyle>
            <a:lvl1pPr marL="0" indent="0">
              <a:buNone/>
              <a:defRPr sz="2400" b="1" i="0">
                <a:latin typeface="Univers LT Pro 45 Light" panose="020B0403020202020204" pitchFamily="34" charset="77"/>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p>
        </p:txBody>
      </p:sp>
    </p:spTree>
    <p:extLst>
      <p:ext uri="{BB962C8B-B14F-4D97-AF65-F5344CB8AC3E}">
        <p14:creationId xmlns:p14="http://schemas.microsoft.com/office/powerpoint/2010/main" val="1684407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9748" y="-1"/>
            <a:ext cx="9134252" cy="5148553"/>
          </a:xfrm>
        </p:spPr>
        <p:txBody>
          <a:bodyPr anchor="ctr" anchorCtr="1"/>
          <a:lstStyle>
            <a:lvl1pPr marL="0" indent="0">
              <a:buNone/>
              <a:defRPr sz="2400" b="1" i="0">
                <a:latin typeface="Univers LT Pro 45 Light" panose="020B0403020202020204" pitchFamily="34" charset="77"/>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166424"/>
            <a:ext cx="1296029" cy="1068563"/>
          </a:xfrm>
          <a:prstGeom prst="rect">
            <a:avLst/>
          </a:prstGeom>
        </p:spPr>
      </p:pic>
    </p:spTree>
    <p:extLst>
      <p:ext uri="{BB962C8B-B14F-4D97-AF65-F5344CB8AC3E}">
        <p14:creationId xmlns:p14="http://schemas.microsoft.com/office/powerpoint/2010/main" val="3696209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9144000" cy="51435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8589199" y="4577158"/>
            <a:ext cx="948019" cy="184666"/>
          </a:xfrm>
          <a:prstGeom prst="rect">
            <a:avLst/>
          </a:prstGeom>
          <a:noFill/>
        </p:spPr>
        <p:txBody>
          <a:bodyPr wrap="square">
            <a:spAutoFit/>
          </a:bodyPr>
          <a:lstStyle/>
          <a:p>
            <a:pPr algn="r"/>
            <a:r>
              <a:rPr lang="en-GB" sz="600" b="0" i="0">
                <a:solidFill>
                  <a:schemeClr val="bg1"/>
                </a:solidFill>
                <a:effectLst/>
                <a:latin typeface="Open Sans" panose="020B0606030504020204" pitchFamily="34" charset="0"/>
              </a:rPr>
              <a:t>© UNICEF/Dawe</a:t>
            </a:r>
            <a:endParaRPr lang="en-US" sz="60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22651" y="4102340"/>
            <a:ext cx="2772682" cy="1049106"/>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GB"/>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166424"/>
            <a:ext cx="1296029" cy="1068563"/>
          </a:xfrm>
          <a:prstGeom prst="rect">
            <a:avLst/>
          </a:prstGeom>
        </p:spPr>
      </p:pic>
    </p:spTree>
    <p:extLst>
      <p:ext uri="{BB962C8B-B14F-4D97-AF65-F5344CB8AC3E}">
        <p14:creationId xmlns:p14="http://schemas.microsoft.com/office/powerpoint/2010/main" val="1383089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9144000" cy="51435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22651" y="4102340"/>
            <a:ext cx="2813024" cy="1049106"/>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GB"/>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166424"/>
            <a:ext cx="1296029" cy="1068563"/>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8589199" y="4577158"/>
            <a:ext cx="948019" cy="184666"/>
          </a:xfrm>
          <a:prstGeom prst="rect">
            <a:avLst/>
          </a:prstGeom>
          <a:noFill/>
        </p:spPr>
        <p:txBody>
          <a:bodyPr wrap="square">
            <a:spAutoFit/>
          </a:bodyPr>
          <a:lstStyle/>
          <a:p>
            <a:pPr algn="r"/>
            <a:r>
              <a:rPr lang="en-GB" sz="600" b="0" i="0">
                <a:solidFill>
                  <a:schemeClr val="bg1"/>
                </a:solidFill>
                <a:effectLst/>
                <a:latin typeface="Open Sans" panose="020B0606030504020204" pitchFamily="34" charset="0"/>
              </a:rPr>
              <a:t>© UNICEF/Dawe</a:t>
            </a:r>
            <a:endParaRPr lang="en-US" sz="600">
              <a:solidFill>
                <a:schemeClr val="bg1"/>
              </a:solidFill>
            </a:endParaRPr>
          </a:p>
        </p:txBody>
      </p:sp>
    </p:spTree>
    <p:extLst>
      <p:ext uri="{BB962C8B-B14F-4D97-AF65-F5344CB8AC3E}">
        <p14:creationId xmlns:p14="http://schemas.microsoft.com/office/powerpoint/2010/main" val="1922727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B97B-D01C-84C9-E13C-625E15FC77B3}"/>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81CE27-0A1D-6F5A-A803-5FF8B80E6056}"/>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4315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41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81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27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6" name="Picture 5" descr="A person standing next to a group of children&#10;&#10;Description automatically generated with low confidence">
            <a:extLst>
              <a:ext uri="{FF2B5EF4-FFF2-40B4-BE49-F238E27FC236}">
                <a16:creationId xmlns:a16="http://schemas.microsoft.com/office/drawing/2014/main" id="{34D53EA3-A3C0-7D0D-809C-0537E36618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85" b="1302"/>
          <a:stretch/>
        </p:blipFill>
        <p:spPr>
          <a:xfrm>
            <a:off x="-48637" y="0"/>
            <a:ext cx="9241273" cy="5206666"/>
          </a:xfrm>
          <a:prstGeom prst="rect">
            <a:avLst/>
          </a:prstGeom>
        </p:spPr>
      </p:pic>
      <p:pic>
        <p:nvPicPr>
          <p:cNvPr id="7" name="Picture 6">
            <a:extLst>
              <a:ext uri="{FF2B5EF4-FFF2-40B4-BE49-F238E27FC236}">
                <a16:creationId xmlns:a16="http://schemas.microsoft.com/office/drawing/2014/main" id="{64731EA1-AE34-4B27-BE1C-AA08D35E0A3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7825" y="3853642"/>
            <a:ext cx="1296029" cy="1068563"/>
          </a:xfrm>
          <a:prstGeom prst="rect">
            <a:avLst/>
          </a:prstGeom>
        </p:spPr>
      </p:pic>
      <p:sp>
        <p:nvSpPr>
          <p:cNvPr id="8" name="Title 1">
            <a:extLst>
              <a:ext uri="{FF2B5EF4-FFF2-40B4-BE49-F238E27FC236}">
                <a16:creationId xmlns:a16="http://schemas.microsoft.com/office/drawing/2014/main" id="{1DBC4DE5-AEB9-82A7-6D0D-28AB56C7D091}"/>
              </a:ext>
            </a:extLst>
          </p:cNvPr>
          <p:cNvSpPr>
            <a:spLocks noGrp="1"/>
          </p:cNvSpPr>
          <p:nvPr>
            <p:ph type="ctrTitle" hasCustomPrompt="1"/>
          </p:nvPr>
        </p:nvSpPr>
        <p:spPr>
          <a:xfrm>
            <a:off x="222650" y="4310089"/>
            <a:ext cx="5032181" cy="633608"/>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US"/>
              <a:t>ARTICLE OF THE WEEK</a:t>
            </a:r>
            <a:endParaRPr lang="en-GB"/>
          </a:p>
        </p:txBody>
      </p:sp>
      <p:sp>
        <p:nvSpPr>
          <p:cNvPr id="11" name="TextBox 10">
            <a:extLst>
              <a:ext uri="{FF2B5EF4-FFF2-40B4-BE49-F238E27FC236}">
                <a16:creationId xmlns:a16="http://schemas.microsoft.com/office/drawing/2014/main" id="{9769D506-7419-022C-347B-990402BBC8A1}"/>
              </a:ext>
            </a:extLst>
          </p:cNvPr>
          <p:cNvSpPr txBox="1"/>
          <p:nvPr userDrawn="1"/>
        </p:nvSpPr>
        <p:spPr>
          <a:xfrm rot="5400000">
            <a:off x="8492242" y="340448"/>
            <a:ext cx="957893" cy="27699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600" b="0" i="0">
                <a:solidFill>
                  <a:schemeClr val="tx1"/>
                </a:solidFill>
                <a:effectLst/>
                <a:latin typeface="Arial" panose="020B0604020202020204" pitchFamily="34" charset="0"/>
                <a:cs typeface="Arial" panose="020B0604020202020204" pitchFamily="34" charset="0"/>
              </a:rPr>
              <a:t>© </a:t>
            </a:r>
            <a:r>
              <a:rPr lang="en-GB" sz="600" b="0" i="0">
                <a:solidFill>
                  <a:srgbClr val="121212"/>
                </a:solidFill>
                <a:effectLst/>
                <a:latin typeface="Open Sans" panose="020B0606030504020204" pitchFamily="34" charset="0"/>
              </a:rPr>
              <a:t>UNICEF/Fedoriv</a:t>
            </a:r>
            <a:endParaRPr lang="en-GB" sz="600"/>
          </a:p>
          <a:p>
            <a:pPr algn="l"/>
            <a:endParaRPr lang="en-US" sz="600" b="0"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6749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9144000" cy="51435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8567641" y="382194"/>
            <a:ext cx="829553" cy="184666"/>
          </a:xfrm>
          <a:prstGeom prst="rect">
            <a:avLst/>
          </a:prstGeom>
          <a:noFill/>
        </p:spPr>
        <p:txBody>
          <a:bodyPr wrap="square">
            <a:spAutoFit/>
          </a:bodyPr>
          <a:lstStyle/>
          <a:p>
            <a:pPr algn="l"/>
            <a:r>
              <a:rPr lang="en-GB" sz="600" b="0" i="0">
                <a:solidFill>
                  <a:schemeClr val="bg1"/>
                </a:solidFill>
                <a:effectLst/>
                <a:latin typeface="Univers LT Pro 45 Light" panose="020B0403020202020204" pitchFamily="34" charset="77"/>
              </a:rPr>
              <a:t>© UNICEF/Dawe</a:t>
            </a:r>
            <a:endParaRPr lang="en-US" sz="600" b="0" i="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22650" y="4310089"/>
            <a:ext cx="5032181" cy="633608"/>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US"/>
              <a:t>ARTICLE OF THE WEEK</a:t>
            </a:r>
            <a:endParaRPr lang="en-GB"/>
          </a:p>
        </p:txBody>
      </p:sp>
    </p:spTree>
    <p:extLst>
      <p:ext uri="{BB962C8B-B14F-4D97-AF65-F5344CB8AC3E}">
        <p14:creationId xmlns:p14="http://schemas.microsoft.com/office/powerpoint/2010/main" val="338597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9144000" cy="51435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8567641" y="382194"/>
            <a:ext cx="829553"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22650" y="4310089"/>
            <a:ext cx="5032181" cy="633608"/>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US"/>
              <a:t>ARTICLE OF THE WEEK</a:t>
            </a:r>
            <a:endParaRPr lang="en-GB"/>
          </a:p>
        </p:txBody>
      </p:sp>
    </p:spTree>
    <p:extLst>
      <p:ext uri="{BB962C8B-B14F-4D97-AF65-F5344CB8AC3E}">
        <p14:creationId xmlns:p14="http://schemas.microsoft.com/office/powerpoint/2010/main" val="34471620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A blue and black logo&#10;&#10;Description automatically generated">
            <a:extLst>
              <a:ext uri="{FF2B5EF4-FFF2-40B4-BE49-F238E27FC236}">
                <a16:creationId xmlns:a16="http://schemas.microsoft.com/office/drawing/2014/main" id="{43E78C3E-74F4-ACC9-4B6A-6963C41865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A group of girls running in a crowd&#10;&#10;Description automatically generated">
            <a:extLst>
              <a:ext uri="{FF2B5EF4-FFF2-40B4-BE49-F238E27FC236}">
                <a16:creationId xmlns:a16="http://schemas.microsoft.com/office/drawing/2014/main" id="{58DA7D4A-A27A-71F1-8211-3CB51E6AA8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63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9A42CA3-4091-D83D-A066-E713BF42C140}"/>
              </a:ext>
            </a:extLst>
          </p:cNvPr>
          <p:cNvSpPr/>
          <p:nvPr userDrawn="1"/>
        </p:nvSpPr>
        <p:spPr>
          <a:xfrm>
            <a:off x="6819900" y="80963"/>
            <a:ext cx="2276475" cy="862012"/>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10">
            <a:extLst>
              <a:ext uri="{FF2B5EF4-FFF2-40B4-BE49-F238E27FC236}">
                <a16:creationId xmlns:a16="http://schemas.microsoft.com/office/drawing/2014/main" id="{0650D9CC-8786-8827-C4ED-1FA34A640EEB}"/>
              </a:ext>
            </a:extLst>
          </p:cNvPr>
          <p:cNvSpPr txBox="1">
            <a:spLocks noChangeArrowheads="1"/>
          </p:cNvSpPr>
          <p:nvPr userDrawn="1"/>
        </p:nvSpPr>
        <p:spPr bwMode="auto">
          <a:xfrm>
            <a:off x="6819900" y="87313"/>
            <a:ext cx="2300288" cy="862012"/>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sz="1000">
                <a:solidFill>
                  <a:schemeClr val="bg1"/>
                </a:solidFill>
                <a:latin typeface="Univers LT Pro 45 Light" panose="020B0403020202020204" pitchFamily="34" charset="77"/>
              </a:rPr>
              <a:t>Young girls competing in a sack race game during the World Children's Day celebration by UNICEF and local partners in Mone Koe, Northern Shan State, Myanmar. </a:t>
            </a:r>
            <a:endParaRPr lang="en-GB" altLang="en-US" sz="1200">
              <a:solidFill>
                <a:schemeClr val="bg1"/>
              </a:solidFill>
              <a:latin typeface="Univers LT Pro 45 Light" panose="020B0403020202020204" pitchFamily="34" charset="77"/>
            </a:endParaRPr>
          </a:p>
        </p:txBody>
      </p:sp>
      <p:sp>
        <p:nvSpPr>
          <p:cNvPr id="2053" name="TextBox 1">
            <a:extLst>
              <a:ext uri="{FF2B5EF4-FFF2-40B4-BE49-F238E27FC236}">
                <a16:creationId xmlns:a16="http://schemas.microsoft.com/office/drawing/2014/main" id="{FB7E3ABC-8233-34D3-7FD1-3548BAD4004B}"/>
              </a:ext>
            </a:extLst>
          </p:cNvPr>
          <p:cNvSpPr txBox="1">
            <a:spLocks noChangeArrowheads="1"/>
          </p:cNvSpPr>
          <p:nvPr userDrawn="1"/>
        </p:nvSpPr>
        <p:spPr bwMode="auto">
          <a:xfrm rot="5400000">
            <a:off x="-923925" y="923925"/>
            <a:ext cx="2032000" cy="184150"/>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sz="600">
                <a:solidFill>
                  <a:schemeClr val="bg1"/>
                </a:solidFill>
                <a:latin typeface="Univers LT Pro 45 Light" panose="020B0403020202020204" pitchFamily="34" charset="77"/>
              </a:rPr>
              <a:t>© UNICEF/Zar Mon</a:t>
            </a:r>
          </a:p>
        </p:txBody>
      </p:sp>
      <p:pic>
        <p:nvPicPr>
          <p:cNvPr id="2054" name="Picture 7" descr="A black background with white text&#10;&#10;Description automatically generated">
            <a:extLst>
              <a:ext uri="{FF2B5EF4-FFF2-40B4-BE49-F238E27FC236}">
                <a16:creationId xmlns:a16="http://schemas.microsoft.com/office/drawing/2014/main" id="{C852EF0B-C9E1-7EC7-37F6-6B566DE3A70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31038" y="4427538"/>
            <a:ext cx="1851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A purple and black background&#10;&#10;Description automatically generated">
            <a:extLst>
              <a:ext uri="{FF2B5EF4-FFF2-40B4-BE49-F238E27FC236}">
                <a16:creationId xmlns:a16="http://schemas.microsoft.com/office/drawing/2014/main" id="{2A5D28B8-A78A-0D10-3A4E-42AE1A6A66C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9"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descr="A black background with a blue globe&#10;&#10;Description automatically generated">
            <a:extLst>
              <a:ext uri="{FF2B5EF4-FFF2-40B4-BE49-F238E27FC236}">
                <a16:creationId xmlns:a16="http://schemas.microsoft.com/office/drawing/2014/main" id="{909E0515-EA65-3EE6-683C-B7F51B78C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descr="A close-up of a logo&#10;&#10;Description automatically generated">
            <a:extLst>
              <a:ext uri="{FF2B5EF4-FFF2-40B4-BE49-F238E27FC236}">
                <a16:creationId xmlns:a16="http://schemas.microsoft.com/office/drawing/2014/main" id="{8AE56423-BD6E-F1F9-9D0C-B9979019431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 descr="A close-up of a logo&#10;&#10;Description automatically generated">
            <a:extLst>
              <a:ext uri="{FF2B5EF4-FFF2-40B4-BE49-F238E27FC236}">
                <a16:creationId xmlns:a16="http://schemas.microsoft.com/office/drawing/2014/main" id="{B9280B34-8EE9-9D48-8EE6-21DE731E8D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Kuhatjiua and Nopoo wearing pink football bibs, standing in front of a football goal holding a Soccer Aid for UNICEF football.">
            <a:extLst>
              <a:ext uri="{FF2B5EF4-FFF2-40B4-BE49-F238E27FC236}">
                <a16:creationId xmlns:a16="http://schemas.microsoft.com/office/drawing/2014/main" id="{E130E1BD-C227-5E89-2C20-572476520C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21895" t="-323" r="19524" b="1024"/>
          <a:stretch>
            <a:fillRect/>
          </a:stretch>
        </p:blipFill>
        <p:spPr bwMode="auto">
          <a:xfrm>
            <a:off x="-46038" y="-52388"/>
            <a:ext cx="4618038"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1A90A44-A1F5-23C3-4B1D-EA1A515A8066}"/>
              </a:ext>
            </a:extLst>
          </p:cNvPr>
          <p:cNvSpPr/>
          <p:nvPr userDrawn="1"/>
        </p:nvSpPr>
        <p:spPr>
          <a:xfrm>
            <a:off x="209550" y="166688"/>
            <a:ext cx="3670300" cy="554037"/>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05" name="TextBox 5" descr="Kuhatjiua and Nopoo ">
            <a:extLst>
              <a:ext uri="{FF2B5EF4-FFF2-40B4-BE49-F238E27FC236}">
                <a16:creationId xmlns:a16="http://schemas.microsoft.com/office/drawing/2014/main" id="{1329CCFF-5189-1B6F-EAC4-B2FD9CE0F95A}"/>
              </a:ext>
            </a:extLst>
          </p:cNvPr>
          <p:cNvSpPr txBox="1">
            <a:spLocks noChangeArrowheads="1"/>
          </p:cNvSpPr>
          <p:nvPr userDrawn="1"/>
        </p:nvSpPr>
        <p:spPr bwMode="auto">
          <a:xfrm>
            <a:off x="193675" y="166688"/>
            <a:ext cx="4148138" cy="554037"/>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sz="1000">
                <a:solidFill>
                  <a:schemeClr val="bg1"/>
                </a:solidFill>
                <a:latin typeface="Univers LT Pro 45 Light" panose="020B0403020202020204" pitchFamily="34" charset="0"/>
              </a:rPr>
              <a:t>Kuhatjiua and Nopoo take part in Galz and Goals, a partnership between the Namibia Football Association and UNICEF, that empowers girls through sport. </a:t>
            </a:r>
          </a:p>
        </p:txBody>
      </p:sp>
      <p:sp>
        <p:nvSpPr>
          <p:cNvPr id="12294" name="TextBox 6">
            <a:extLst>
              <a:ext uri="{FF2B5EF4-FFF2-40B4-BE49-F238E27FC236}">
                <a16:creationId xmlns:a16="http://schemas.microsoft.com/office/drawing/2014/main" id="{4F973505-593C-9B96-8005-3B12CFA60D26}"/>
              </a:ext>
            </a:extLst>
          </p:cNvPr>
          <p:cNvSpPr txBox="1">
            <a:spLocks noChangeArrowheads="1"/>
          </p:cNvSpPr>
          <p:nvPr userDrawn="1"/>
        </p:nvSpPr>
        <p:spPr bwMode="auto">
          <a:xfrm rot="5400000">
            <a:off x="-973138" y="4030663"/>
            <a:ext cx="2039937" cy="185738"/>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altLang="en-US" sz="600">
                <a:solidFill>
                  <a:schemeClr val="bg1"/>
                </a:solidFill>
                <a:latin typeface="Univers LT Pro 45 Light" panose="020B0403020202020204" pitchFamily="34" charset="77"/>
              </a:rPr>
              <a:t>©UNICEF/Mette</a:t>
            </a:r>
            <a:endParaRPr lang="en-US" altLang="en-US" sz="600">
              <a:solidFill>
                <a:schemeClr val="bg1"/>
              </a:solidFill>
              <a:latin typeface="Univers LT Pro 45 Light" panose="020B0403020202020204" pitchFamily="34" charset="77"/>
            </a:endParaRPr>
          </a:p>
        </p:txBody>
      </p:sp>
    </p:spTree>
  </p:cSld>
  <p:clrMap bg1="lt1" tx1="dk1" bg2="lt2" tx2="dk2" accent1="accent1" accent2="accent2" accent3="accent3" accent4="accent4" accent5="accent5" accent6="accent6" hlink="hlink" folHlink="folHlink"/>
  <p:sldLayoutIdLst>
    <p:sldLayoutId id="214748379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6608ABE-55A1-4A23-B61E-3C88C2D89DA1}" type="datetimeFigureOut">
              <a:rPr lang="en-GB" smtClean="0"/>
              <a:t>20/03/2025</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374336172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Lst>
  <p:txStyles>
    <p:titleStyle>
      <a:lvl1pPr algn="l" defTabSz="685800" rtl="0" eaLnBrk="1" latinLnBrk="0" hangingPunct="1">
        <a:lnSpc>
          <a:spcPct val="90000"/>
        </a:lnSpc>
        <a:spcBef>
          <a:spcPct val="0"/>
        </a:spcBef>
        <a:buNone/>
        <a:defRPr sz="3300" b="1" i="0" kern="1200">
          <a:solidFill>
            <a:schemeClr val="tx1"/>
          </a:solidFill>
          <a:latin typeface="Univers LT Pro 85 XBlack" panose="020B0804030502020204"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Univers LT Std 45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Univers LT Std 45 Light" panose="020B04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Univers LT Std 45 Light" panose="020B04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Univers LT Std 45 Light" panose="020B04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nWu44AqF0iI?si=a9RJuBlNJVowehcS"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hyperlink" Target="https://www.lettoysbetoys.org.uk/let-toys-be-toys-silliness-awards-worst-of-the-decade/" TargetMode="External"/><Relationship Id="rId4" Type="http://schemas.openxmlformats.org/officeDocument/2006/relationships/hyperlink" Target="https://www.unicef.org.uk/working-with-young-people/youth-advocacy-toolkit/"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ERShEOk1xWU?feature=oembed" TargetMode="Externa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904B1A3-2277-DA4B-88A7-53449C1913F9}"/>
              </a:ext>
            </a:extLst>
          </p:cNvPr>
          <p:cNvSpPr txBox="1">
            <a:spLocks noChangeArrowheads="1"/>
          </p:cNvSpPr>
          <p:nvPr/>
        </p:nvSpPr>
        <p:spPr bwMode="auto">
          <a:xfrm>
            <a:off x="546728" y="1079500"/>
            <a:ext cx="80505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r>
              <a:rPr lang="en-US" altLang="en-US" sz="7000" b="1">
                <a:solidFill>
                  <a:srgbClr val="FFFFFF"/>
                </a:solidFill>
                <a:latin typeface="Fuse V.2 Display Black"/>
                <a:ea typeface="MS PGothic"/>
              </a:rPr>
              <a:t>SOCCER AID FOR UNICEF ACADEMY 2025</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5108E2-53B2-E34B-AF5B-0B00007C53CB}"/>
              </a:ext>
            </a:extLst>
          </p:cNvPr>
          <p:cNvSpPr/>
          <p:nvPr/>
        </p:nvSpPr>
        <p:spPr>
          <a:xfrm>
            <a:off x="4448215" y="1599616"/>
            <a:ext cx="4518094" cy="2004686"/>
          </a:xfrm>
          <a:prstGeom prst="rect">
            <a:avLst/>
          </a:prstGeom>
          <a:solidFill>
            <a:srgbClr val="80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chemeClr val="bg1"/>
              </a:solidFill>
              <a:latin typeface="Calibri" panose="020F0502020204030204"/>
            </a:endParaRPr>
          </a:p>
        </p:txBody>
      </p:sp>
      <p:sp>
        <p:nvSpPr>
          <p:cNvPr id="11" name="Rectangle 10">
            <a:extLst>
              <a:ext uri="{FF2B5EF4-FFF2-40B4-BE49-F238E27FC236}">
                <a16:creationId xmlns:a16="http://schemas.microsoft.com/office/drawing/2014/main" id="{6F2820D9-76B2-0344-B63E-00B36D44E6DE}"/>
              </a:ext>
            </a:extLst>
          </p:cNvPr>
          <p:cNvSpPr/>
          <p:nvPr/>
        </p:nvSpPr>
        <p:spPr>
          <a:xfrm>
            <a:off x="202512" y="3682734"/>
            <a:ext cx="4245703" cy="1348530"/>
          </a:xfrm>
          <a:prstGeom prst="rect">
            <a:avLst/>
          </a:prstGeom>
          <a:solidFill>
            <a:srgbClr val="7C3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endParaRPr lang="en-US" sz="1350">
              <a:solidFill>
                <a:schemeClr val="tx1"/>
              </a:solidFill>
              <a:latin typeface="Calibri" panose="020F0502020204030204"/>
            </a:endParaRPr>
          </a:p>
        </p:txBody>
      </p:sp>
      <p:sp>
        <p:nvSpPr>
          <p:cNvPr id="3" name="Text Placeholder 2">
            <a:extLst>
              <a:ext uri="{FF2B5EF4-FFF2-40B4-BE49-F238E27FC236}">
                <a16:creationId xmlns:a16="http://schemas.microsoft.com/office/drawing/2014/main" id="{2E809C3F-92F3-A964-CBC8-D5049C1C1F69}"/>
              </a:ext>
            </a:extLst>
          </p:cNvPr>
          <p:cNvSpPr>
            <a:spLocks noGrp="1"/>
          </p:cNvSpPr>
          <p:nvPr>
            <p:ph type="body" sz="quarter" idx="23"/>
          </p:nvPr>
        </p:nvSpPr>
        <p:spPr>
          <a:xfrm>
            <a:off x="202513" y="967578"/>
            <a:ext cx="4719534" cy="634861"/>
          </a:xfrm>
        </p:spPr>
        <p:txBody>
          <a:bodyPr>
            <a:normAutofit/>
          </a:bodyPr>
          <a:lstStyle/>
          <a:p>
            <a:r>
              <a:rPr lang="en-US" sz="1400" b="1">
                <a:latin typeface="Fuse V.2 Display Black"/>
                <a:cs typeface="Arial" panose="020B0604020202020204" pitchFamily="34" charset="0"/>
              </a:rPr>
              <a:t>You do not need to complete every activity but if you have time, you can try to complete more than one.</a:t>
            </a:r>
          </a:p>
        </p:txBody>
      </p:sp>
      <p:sp>
        <p:nvSpPr>
          <p:cNvPr id="4" name="Rectangle 3">
            <a:extLst>
              <a:ext uri="{FF2B5EF4-FFF2-40B4-BE49-F238E27FC236}">
                <a16:creationId xmlns:a16="http://schemas.microsoft.com/office/drawing/2014/main" id="{E95D1F9D-23C7-7303-B75E-3F3BD1B912CB}"/>
              </a:ext>
            </a:extLst>
          </p:cNvPr>
          <p:cNvSpPr/>
          <p:nvPr/>
        </p:nvSpPr>
        <p:spPr>
          <a:xfrm>
            <a:off x="202513" y="1602439"/>
            <a:ext cx="4237430" cy="1614290"/>
          </a:xfrm>
          <a:prstGeom prst="rect">
            <a:avLst/>
          </a:prstGeom>
          <a:solidFill>
            <a:srgbClr val="451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F05F42D4-759C-0084-0604-75C92CF20A90}"/>
              </a:ext>
            </a:extLst>
          </p:cNvPr>
          <p:cNvSpPr/>
          <p:nvPr/>
        </p:nvSpPr>
        <p:spPr>
          <a:xfrm>
            <a:off x="202513" y="2771672"/>
            <a:ext cx="4245704" cy="911062"/>
          </a:xfrm>
          <a:prstGeom prst="rect">
            <a:avLst/>
          </a:prstGeom>
          <a:solidFill>
            <a:srgbClr val="E6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200" b="1">
                <a:solidFill>
                  <a:schemeClr val="bg1"/>
                </a:solidFill>
                <a:latin typeface="Univers LT Pro 45 Light" panose="020B0403020202020204" pitchFamily="34" charset="77"/>
              </a:rPr>
              <a:t>Watch this </a:t>
            </a:r>
            <a:r>
              <a:rPr lang="en-US" sz="1200" b="1">
                <a:solidFill>
                  <a:schemeClr val="bg1"/>
                </a:solidFill>
                <a:latin typeface="Univers LT Pro 45 Light" panose="020B0403020202020204" pitchFamily="34" charset="77"/>
                <a:hlinkClick r:id="rId3">
                  <a:extLst>
                    <a:ext uri="{A12FA001-AC4F-418D-AE19-62706E023703}">
                      <ahyp:hlinkClr xmlns:ahyp="http://schemas.microsoft.com/office/drawing/2018/hyperlinkcolor" val="tx"/>
                    </a:ext>
                  </a:extLst>
                </a:hlinkClick>
              </a:rPr>
              <a:t>video</a:t>
            </a:r>
            <a:r>
              <a:rPr lang="en-US" sz="1200" b="1">
                <a:solidFill>
                  <a:schemeClr val="bg1"/>
                </a:solidFill>
                <a:latin typeface="Univers LT Pro 45 Light" panose="020B0403020202020204" pitchFamily="34" charset="77"/>
              </a:rPr>
              <a:t>.</a:t>
            </a:r>
          </a:p>
          <a:p>
            <a:pPr algn="ctr" defTabSz="685800" eaLnBrk="1" fontAlgn="auto" hangingPunct="1">
              <a:spcBef>
                <a:spcPts val="0"/>
              </a:spcBef>
              <a:spcAft>
                <a:spcPts val="0"/>
              </a:spcAft>
            </a:pPr>
            <a:r>
              <a:rPr lang="en-US" sz="1200" b="1">
                <a:solidFill>
                  <a:schemeClr val="bg1"/>
                </a:solidFill>
                <a:latin typeface="Univers LT Pro 45 Light" panose="020B0403020202020204" pitchFamily="34" charset="77"/>
              </a:rPr>
              <a:t>Discuss the implications of this experiment on how young children are encouraged to play.</a:t>
            </a:r>
          </a:p>
        </p:txBody>
      </p:sp>
      <p:sp>
        <p:nvSpPr>
          <p:cNvPr id="7" name="Rectangle 6">
            <a:extLst>
              <a:ext uri="{FF2B5EF4-FFF2-40B4-BE49-F238E27FC236}">
                <a16:creationId xmlns:a16="http://schemas.microsoft.com/office/drawing/2014/main" id="{41238C7B-2FE0-8A8D-1EEC-D11B2AFFD794}"/>
              </a:ext>
            </a:extLst>
          </p:cNvPr>
          <p:cNvSpPr/>
          <p:nvPr/>
        </p:nvSpPr>
        <p:spPr>
          <a:xfrm>
            <a:off x="4448215" y="3570137"/>
            <a:ext cx="4526367" cy="1461128"/>
          </a:xfrm>
          <a:prstGeom prst="rect">
            <a:avLst/>
          </a:prstGeom>
          <a:solidFill>
            <a:srgbClr val="100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200" b="1">
                <a:solidFill>
                  <a:schemeClr val="bg1"/>
                </a:solidFill>
                <a:latin typeface="Univers LT Pro 45 Light" panose="020B0403020202020204" pitchFamily="34" charset="77"/>
              </a:rPr>
              <a:t>Consider how children around the world might be denied their rights to play because of war, natural disaster or poverty. Use the </a:t>
            </a:r>
            <a:r>
              <a:rPr lang="en-US" sz="1200" b="1">
                <a:solidFill>
                  <a:schemeClr val="bg1"/>
                </a:solidFill>
                <a:latin typeface="Univers LT Pro 45 Light" panose="020B0403020202020204" pitchFamily="34" charset="77"/>
                <a:hlinkClick r:id="rId4">
                  <a:extLst>
                    <a:ext uri="{A12FA001-AC4F-418D-AE19-62706E023703}">
                      <ahyp:hlinkClr xmlns:ahyp="http://schemas.microsoft.com/office/drawing/2018/hyperlinkcolor" val="tx"/>
                    </a:ext>
                  </a:extLst>
                </a:hlinkClick>
              </a:rPr>
              <a:t>Youth Advocacy Toolkit </a:t>
            </a:r>
            <a:r>
              <a:rPr lang="en-US" sz="1200" b="1">
                <a:solidFill>
                  <a:schemeClr val="bg1"/>
                </a:solidFill>
                <a:latin typeface="Univers LT Pro 45 Light" panose="020B0403020202020204" pitchFamily="34" charset="77"/>
              </a:rPr>
              <a:t>to design a campaign to help a group of children to access their </a:t>
            </a:r>
            <a:br>
              <a:rPr lang="en-US" sz="1200" b="1">
                <a:solidFill>
                  <a:schemeClr val="bg1"/>
                </a:solidFill>
                <a:latin typeface="Univers LT Pro 45 Light" panose="020B0403020202020204" pitchFamily="34" charset="77"/>
              </a:rPr>
            </a:br>
            <a:r>
              <a:rPr lang="en-US" sz="1200" b="1">
                <a:solidFill>
                  <a:schemeClr val="bg1"/>
                </a:solidFill>
                <a:latin typeface="Univers LT Pro 45 Light" panose="020B0403020202020204" pitchFamily="34" charset="77"/>
              </a:rPr>
              <a:t>right to play – consider which adults you could </a:t>
            </a:r>
            <a:br>
              <a:rPr lang="en-US" sz="1200" b="1">
                <a:solidFill>
                  <a:schemeClr val="bg1"/>
                </a:solidFill>
                <a:latin typeface="Univers LT Pro 45 Light" panose="020B0403020202020204" pitchFamily="34" charset="77"/>
              </a:rPr>
            </a:br>
            <a:r>
              <a:rPr lang="en-US" sz="1200" b="1">
                <a:solidFill>
                  <a:schemeClr val="bg1"/>
                </a:solidFill>
                <a:latin typeface="Univers LT Pro 45 Light" panose="020B0403020202020204" pitchFamily="34" charset="77"/>
              </a:rPr>
              <a:t>get to help with this. </a:t>
            </a:r>
          </a:p>
        </p:txBody>
      </p:sp>
      <p:sp>
        <p:nvSpPr>
          <p:cNvPr id="15" name="TextBox 14">
            <a:extLst>
              <a:ext uri="{FF2B5EF4-FFF2-40B4-BE49-F238E27FC236}">
                <a16:creationId xmlns:a16="http://schemas.microsoft.com/office/drawing/2014/main" id="{F942A4A8-63A6-AF24-2395-24056514199F}"/>
              </a:ext>
            </a:extLst>
          </p:cNvPr>
          <p:cNvSpPr txBox="1"/>
          <p:nvPr/>
        </p:nvSpPr>
        <p:spPr>
          <a:xfrm>
            <a:off x="485443" y="1793180"/>
            <a:ext cx="3601114" cy="830997"/>
          </a:xfrm>
          <a:prstGeom prst="rect">
            <a:avLst/>
          </a:prstGeom>
          <a:noFill/>
        </p:spPr>
        <p:txBody>
          <a:bodyPr wrap="square">
            <a:spAutoFit/>
          </a:bodyPr>
          <a:lstStyle/>
          <a:p>
            <a:pPr algn="ctr"/>
            <a:r>
              <a:rPr lang="en-GB" sz="1200" b="1">
                <a:solidFill>
                  <a:schemeClr val="bg1"/>
                </a:solidFill>
                <a:latin typeface="Univers LT Pro 45 Light" panose="020B0403020202020204" pitchFamily="34" charset="77"/>
              </a:rPr>
              <a:t>Imagine your headteacher is going to ban the school holidays. Write a persuasive letter to them explaining why you think having a break from school is so important.</a:t>
            </a:r>
          </a:p>
        </p:txBody>
      </p:sp>
      <p:sp>
        <p:nvSpPr>
          <p:cNvPr id="17" name="TextBox 16">
            <a:extLst>
              <a:ext uri="{FF2B5EF4-FFF2-40B4-BE49-F238E27FC236}">
                <a16:creationId xmlns:a16="http://schemas.microsoft.com/office/drawing/2014/main" id="{78E2117D-71EE-1F8E-0164-D71865FCA015}"/>
              </a:ext>
            </a:extLst>
          </p:cNvPr>
          <p:cNvSpPr txBox="1"/>
          <p:nvPr/>
        </p:nvSpPr>
        <p:spPr>
          <a:xfrm>
            <a:off x="526651" y="3849167"/>
            <a:ext cx="3518697" cy="1015663"/>
          </a:xfrm>
          <a:prstGeom prst="rect">
            <a:avLst/>
          </a:prstGeom>
          <a:noFill/>
        </p:spPr>
        <p:txBody>
          <a:bodyPr wrap="square" lIns="91440" tIns="45720" rIns="91440" bIns="45720" anchor="t">
            <a:spAutoFit/>
          </a:bodyPr>
          <a:lstStyle/>
          <a:p>
            <a:pPr algn="ctr"/>
            <a:r>
              <a:rPr lang="en-GB" sz="1200" b="1">
                <a:solidFill>
                  <a:schemeClr val="bg1"/>
                </a:solidFill>
                <a:effectLst/>
                <a:latin typeface="Univers LT Pro 45 Light" panose="020B0403020202020204" pitchFamily="34" charset="77"/>
                <a:ea typeface="MS PGothic"/>
                <a:cs typeface="Arial"/>
                <a:hlinkClick r:id="rId5">
                  <a:extLst>
                    <a:ext uri="{A12FA001-AC4F-418D-AE19-62706E023703}">
                      <ahyp:hlinkClr xmlns:ahyp="http://schemas.microsoft.com/office/drawing/2018/hyperlinkcolor" val="tx"/>
                    </a:ext>
                  </a:extLst>
                </a:hlinkClick>
              </a:rPr>
              <a:t>Let Toys be Toys</a:t>
            </a:r>
            <a:r>
              <a:rPr lang="en-GB" sz="1200" b="1">
                <a:solidFill>
                  <a:schemeClr val="bg1"/>
                </a:solidFill>
                <a:effectLst/>
                <a:latin typeface="Univers LT Pro 45 Light" panose="020B0403020202020204" pitchFamily="34" charset="77"/>
                <a:ea typeface="MS PGothic"/>
                <a:cs typeface="Arial"/>
              </a:rPr>
              <a:t> is a campaign that wants to stop people viewing some toys as for boys and </a:t>
            </a:r>
            <a:r>
              <a:rPr lang="en-GB" sz="1200" b="1">
                <a:solidFill>
                  <a:schemeClr val="bg1"/>
                </a:solidFill>
                <a:latin typeface="Univers LT Pro 45 Light" panose="020B0403020202020204" pitchFamily="34" charset="77"/>
                <a:ea typeface="MS PGothic"/>
                <a:cs typeface="Arial"/>
              </a:rPr>
              <a:t>others</a:t>
            </a:r>
            <a:r>
              <a:rPr lang="en-GB" sz="1200" b="1">
                <a:solidFill>
                  <a:schemeClr val="bg1"/>
                </a:solidFill>
                <a:effectLst/>
                <a:latin typeface="Univers LT Pro 45 Light" panose="020B0403020202020204" pitchFamily="34" charset="77"/>
                <a:ea typeface="MS PGothic"/>
                <a:cs typeface="Arial"/>
              </a:rPr>
              <a:t> for girls.  Do you think it matters? Debate this as a class. Design a new toy for </a:t>
            </a:r>
            <a:r>
              <a:rPr lang="en-GB" sz="1200" b="1">
                <a:solidFill>
                  <a:schemeClr val="bg1"/>
                </a:solidFill>
                <a:latin typeface="Univers LT Pro 45 Light" panose="020B0403020202020204" pitchFamily="34" charset="77"/>
                <a:ea typeface="MS PGothic"/>
                <a:cs typeface="Arial"/>
              </a:rPr>
              <a:t>young children</a:t>
            </a:r>
            <a:r>
              <a:rPr lang="en-GB" sz="1200" b="1">
                <a:solidFill>
                  <a:schemeClr val="bg1"/>
                </a:solidFill>
                <a:effectLst/>
                <a:latin typeface="Univers LT Pro 45 Light" panose="020B0403020202020204" pitchFamily="34" charset="77"/>
                <a:ea typeface="MS PGothic"/>
                <a:cs typeface="Arial"/>
              </a:rPr>
              <a:t> to play with.   </a:t>
            </a:r>
            <a:endParaRPr lang="en-GB" sz="1200" b="1">
              <a:solidFill>
                <a:schemeClr val="bg1"/>
              </a:solidFill>
              <a:latin typeface="Univers LT Pro 45 Light" panose="020B0403020202020204" pitchFamily="34" charset="77"/>
              <a:ea typeface="MS PGothic"/>
              <a:cs typeface="Arial"/>
            </a:endParaRPr>
          </a:p>
        </p:txBody>
      </p:sp>
      <p:sp>
        <p:nvSpPr>
          <p:cNvPr id="14" name="TextBox 13">
            <a:extLst>
              <a:ext uri="{FF2B5EF4-FFF2-40B4-BE49-F238E27FC236}">
                <a16:creationId xmlns:a16="http://schemas.microsoft.com/office/drawing/2014/main" id="{66DB95AC-DCB1-7248-8235-8886819F8E1C}"/>
              </a:ext>
            </a:extLst>
          </p:cNvPr>
          <p:cNvSpPr txBox="1"/>
          <p:nvPr/>
        </p:nvSpPr>
        <p:spPr>
          <a:xfrm>
            <a:off x="4695785" y="1766903"/>
            <a:ext cx="4094802" cy="1673279"/>
          </a:xfrm>
          <a:prstGeom prst="rect">
            <a:avLst/>
          </a:prstGeom>
          <a:noFill/>
        </p:spPr>
        <p:txBody>
          <a:bodyPr wrap="square">
            <a:spAutoFit/>
          </a:bodyPr>
          <a:lstStyle/>
          <a:p>
            <a:pPr algn="ctr">
              <a:lnSpc>
                <a:spcPct val="107000"/>
              </a:lnSpc>
              <a:spcAft>
                <a:spcPts val="800"/>
              </a:spcAft>
            </a:pPr>
            <a:r>
              <a:rPr lang="en-GB" sz="1200" b="1">
                <a:effectLst/>
                <a:latin typeface="Univers LT Pro 45 Light" panose="020B0403020202020204" pitchFamily="34" charset="77"/>
                <a:ea typeface="Calibri" panose="020F0502020204030204" pitchFamily="34" charset="0"/>
                <a:cs typeface="Calibri" panose="020F0502020204030204" pitchFamily="34" charset="0"/>
              </a:rPr>
              <a:t>Make a list of the clubs your school runs at lunchtimes and after school. Is there something for everyone? How does the school help these to be inclusive of everyone in your school community? </a:t>
            </a:r>
            <a:br>
              <a:rPr lang="en-GB" sz="1200" b="1">
                <a:effectLst/>
                <a:latin typeface="Univers LT Pro 45 Light" panose="020B0403020202020204" pitchFamily="34" charset="77"/>
                <a:ea typeface="Calibri" panose="020F0502020204030204" pitchFamily="34" charset="0"/>
                <a:cs typeface="Calibri" panose="020F0502020204030204" pitchFamily="34" charset="0"/>
              </a:rPr>
            </a:br>
            <a:r>
              <a:rPr lang="en-GB" sz="1200" b="1">
                <a:effectLst/>
                <a:latin typeface="Univers LT Pro 45 Light" panose="020B0403020202020204" pitchFamily="34" charset="77"/>
                <a:ea typeface="Calibri" panose="020F0502020204030204" pitchFamily="34" charset="0"/>
                <a:cs typeface="Calibri" panose="020F0502020204030204" pitchFamily="34" charset="0"/>
              </a:rPr>
              <a:t>Do you have a great idea for a new club? Think about how you could share your views about clubs at your school. </a:t>
            </a:r>
            <a:r>
              <a:rPr lang="en-GB" sz="1200" b="1">
                <a:latin typeface="Univers LT Pro 45 Light" panose="020B0403020202020204" pitchFamily="34" charset="77"/>
                <a:ea typeface="Calibri" panose="020F0502020204030204" pitchFamily="34" charset="0"/>
                <a:cs typeface="Calibri" panose="020F0502020204030204" pitchFamily="34" charset="0"/>
              </a:rPr>
              <a:t>D</a:t>
            </a:r>
            <a:r>
              <a:rPr lang="en-GB" sz="1200" b="1">
                <a:effectLst/>
                <a:latin typeface="Univers LT Pro 45 Light" panose="020B0403020202020204" pitchFamily="34" charset="77"/>
                <a:ea typeface="Calibri" panose="020F0502020204030204" pitchFamily="34" charset="0"/>
                <a:cs typeface="Calibri" panose="020F0502020204030204" pitchFamily="34" charset="0"/>
              </a:rPr>
              <a:t>esign posters to advertise your existing clubs to highlight their link to the right to play.</a:t>
            </a:r>
            <a:endParaRPr lang="en-GB" sz="1200" b="1">
              <a:effectLst/>
              <a:latin typeface="Univers LT Pro 45 Light" panose="020B0403020202020204" pitchFamily="34" charset="77"/>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12FD1679-D235-7840-B104-3319D4E29423}"/>
              </a:ext>
            </a:extLst>
          </p:cNvPr>
          <p:cNvSpPr txBox="1"/>
          <p:nvPr/>
        </p:nvSpPr>
        <p:spPr>
          <a:xfrm>
            <a:off x="170708" y="308287"/>
            <a:ext cx="4572000" cy="584775"/>
          </a:xfrm>
          <a:prstGeom prst="rect">
            <a:avLst/>
          </a:prstGeom>
          <a:noFill/>
        </p:spPr>
        <p:txBody>
          <a:bodyPr wrap="square">
            <a:spAutoFit/>
          </a:bodyPr>
          <a:lstStyle/>
          <a:p>
            <a:r>
              <a:rPr lang="en-US" sz="3200">
                <a:latin typeface="Fuse V.2 Display Black"/>
              </a:rPr>
              <a:t>ACTIVITIES</a:t>
            </a:r>
          </a:p>
        </p:txBody>
      </p:sp>
    </p:spTree>
    <p:extLst>
      <p:ext uri="{BB962C8B-B14F-4D97-AF65-F5344CB8AC3E}">
        <p14:creationId xmlns:p14="http://schemas.microsoft.com/office/powerpoint/2010/main" val="2016847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0153D3A5-DD18-C9CB-ADFD-5C03028C7C6D}"/>
              </a:ext>
            </a:extLst>
          </p:cNvPr>
          <p:cNvSpPr txBox="1">
            <a:spLocks noChangeArrowheads="1"/>
          </p:cNvSpPr>
          <p:nvPr/>
        </p:nvSpPr>
        <p:spPr bwMode="auto">
          <a:xfrm>
            <a:off x="4778375" y="245405"/>
            <a:ext cx="41656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70000"/>
              </a:lnSpc>
            </a:pPr>
            <a:r>
              <a:rPr lang="en-US" altLang="en-US" sz="3800" b="1">
                <a:solidFill>
                  <a:srgbClr val="100523"/>
                </a:solidFill>
                <a:latin typeface="Fuse V.2 Display Black" pitchFamily="2" charset="0"/>
              </a:rPr>
              <a:t>Reflection</a:t>
            </a:r>
          </a:p>
        </p:txBody>
      </p:sp>
      <p:sp>
        <p:nvSpPr>
          <p:cNvPr id="45061" name="Subtitle 2">
            <a:extLst>
              <a:ext uri="{FF2B5EF4-FFF2-40B4-BE49-F238E27FC236}">
                <a16:creationId xmlns:a16="http://schemas.microsoft.com/office/drawing/2014/main" id="{778DB06E-7511-074C-9B46-BBA532C16727}"/>
              </a:ext>
            </a:extLst>
          </p:cNvPr>
          <p:cNvSpPr txBox="1">
            <a:spLocks/>
          </p:cNvSpPr>
          <p:nvPr/>
        </p:nvSpPr>
        <p:spPr bwMode="auto">
          <a:xfrm>
            <a:off x="4778375" y="1018036"/>
            <a:ext cx="3999865" cy="313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indent="-285750">
              <a:lnSpc>
                <a:spcPct val="107000"/>
              </a:lnSpc>
              <a:spcAft>
                <a:spcPts val="800"/>
              </a:spcAft>
            </a:pPr>
            <a:r>
              <a:rPr lang="en-GB" b="1">
                <a:effectLst/>
                <a:latin typeface="Univers LT Pro 45 Light" panose="020B0403020202020204" pitchFamily="34" charset="77"/>
                <a:ea typeface="Calibri" panose="020F0502020204030204" pitchFamily="34" charset="0"/>
                <a:cs typeface="Calibri" panose="020F0502020204030204" pitchFamily="34" charset="0"/>
              </a:rPr>
              <a:t>Think about how you will make sure that you enjoy your right to rest, play and take part in cultural activities.</a:t>
            </a:r>
          </a:p>
          <a:p>
            <a:pPr indent="-285750">
              <a:lnSpc>
                <a:spcPct val="107000"/>
              </a:lnSpc>
              <a:spcAft>
                <a:spcPts val="800"/>
              </a:spcAft>
            </a:pPr>
            <a:endParaRPr lang="en-GB" b="1">
              <a:latin typeface="Univers LT Pro 45 Light" panose="020B0403020202020204" pitchFamily="34" charset="77"/>
              <a:ea typeface="Calibri" panose="020F0502020204030204" pitchFamily="34" charset="0"/>
              <a:cs typeface="Calibri" panose="020F0502020204030204" pitchFamily="34" charset="0"/>
            </a:endParaRPr>
          </a:p>
          <a:p>
            <a:pPr indent="-285750">
              <a:lnSpc>
                <a:spcPct val="107000"/>
              </a:lnSpc>
              <a:spcAft>
                <a:spcPts val="800"/>
              </a:spcAft>
            </a:pPr>
            <a:r>
              <a:rPr lang="en-GB" b="1">
                <a:latin typeface="Univers LT Pro 45 Light" panose="020B0403020202020204" pitchFamily="34" charset="77"/>
                <a:ea typeface="Calibri" panose="020F0502020204030204" pitchFamily="34" charset="0"/>
                <a:cs typeface="Calibri" panose="020F0502020204030204" pitchFamily="34" charset="0"/>
              </a:rPr>
              <a:t>How will you respect and help to protect other children’s right </a:t>
            </a:r>
            <a:br>
              <a:rPr lang="en-GB" b="1">
                <a:latin typeface="Univers LT Pro 45 Light" panose="020B0403020202020204" pitchFamily="34" charset="77"/>
                <a:ea typeface="Calibri" panose="020F0502020204030204" pitchFamily="34" charset="0"/>
                <a:cs typeface="Calibri" panose="020F0502020204030204" pitchFamily="34" charset="0"/>
              </a:rPr>
            </a:br>
            <a:r>
              <a:rPr lang="en-GB" b="1">
                <a:latin typeface="Univers LT Pro 45 Light" panose="020B0403020202020204" pitchFamily="34" charset="77"/>
                <a:ea typeface="Calibri" panose="020F0502020204030204" pitchFamily="34" charset="0"/>
                <a:cs typeface="Calibri" panose="020F0502020204030204" pitchFamily="34" charset="0"/>
              </a:rPr>
              <a:t>to play?</a:t>
            </a:r>
            <a:r>
              <a:rPr lang="en-GB" b="1">
                <a:effectLst/>
                <a:latin typeface="Univers LT Pro 45 Light" panose="020B0403020202020204" pitchFamily="34" charset="77"/>
                <a:ea typeface="Calibri" panose="020F0502020204030204" pitchFamily="34" charset="0"/>
                <a:cs typeface="Calibri" panose="020F0502020204030204" pitchFamily="34" charset="0"/>
              </a:rPr>
              <a:t> </a:t>
            </a:r>
            <a:endParaRPr lang="en-GB" b="1">
              <a:effectLst/>
              <a:latin typeface="Univers LT Pro 45 Light" panose="020B0403020202020204" pitchFamily="34" charset="77"/>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6D37BF-3B4E-1948-B760-D23A4A9A0B1D}"/>
              </a:ext>
            </a:extLst>
          </p:cNvPr>
          <p:cNvSpPr txBox="1"/>
          <p:nvPr/>
        </p:nvSpPr>
        <p:spPr>
          <a:xfrm>
            <a:off x="335967" y="246490"/>
            <a:ext cx="4869942" cy="830997"/>
          </a:xfrm>
          <a:prstGeom prst="rect">
            <a:avLst/>
          </a:prstGeom>
          <a:noFill/>
        </p:spPr>
        <p:txBody>
          <a:bodyPr wrap="square">
            <a:spAutoFit/>
          </a:bodyPr>
          <a:lstStyle/>
          <a:p>
            <a:pPr defTabSz="914400" eaLnBrk="1" hangingPunct="1"/>
            <a:r>
              <a:rPr lang="en-US" altLang="en-US" sz="2400" b="1">
                <a:solidFill>
                  <a:schemeClr val="bg1"/>
                </a:solidFill>
                <a:latin typeface="Fuse V.2 Display Black" pitchFamily="2" charset="0"/>
              </a:rPr>
              <a:t>THE RIGHT TO PLAY AND</a:t>
            </a:r>
            <a:br>
              <a:rPr lang="en-US" altLang="en-US" sz="2400" b="1">
                <a:solidFill>
                  <a:schemeClr val="bg1"/>
                </a:solidFill>
                <a:latin typeface="Fuse V.2 Display Black" pitchFamily="2" charset="0"/>
              </a:rPr>
            </a:br>
            <a:r>
              <a:rPr lang="en-US" altLang="en-US" sz="2400" b="1">
                <a:solidFill>
                  <a:schemeClr val="bg1"/>
                </a:solidFill>
                <a:latin typeface="Fuse V.2 Display Black" pitchFamily="2" charset="0"/>
              </a:rPr>
              <a:t>IMPACT ON WELLBEING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7EDE0B-F895-6445-BBC3-DFB218E29A10}"/>
              </a:ext>
            </a:extLst>
          </p:cNvPr>
          <p:cNvSpPr txBox="1">
            <a:spLocks noChangeArrowheads="1"/>
          </p:cNvSpPr>
          <p:nvPr/>
        </p:nvSpPr>
        <p:spPr bwMode="auto">
          <a:xfrm>
            <a:off x="1182895" y="1011790"/>
            <a:ext cx="5464175" cy="55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a:lnSpc>
                <a:spcPct val="70000"/>
              </a:lnSpc>
            </a:pPr>
            <a:r>
              <a:rPr lang="en-US" altLang="en-US" sz="4400" b="1">
                <a:solidFill>
                  <a:srgbClr val="0A011E"/>
                </a:solidFill>
                <a:latin typeface="Fuse V.2 Display Black"/>
                <a:ea typeface="MS PGothic"/>
              </a:rPr>
              <a:t>AIMS:</a:t>
            </a:r>
            <a:endParaRPr lang="en-US"/>
          </a:p>
        </p:txBody>
      </p:sp>
      <p:sp>
        <p:nvSpPr>
          <p:cNvPr id="5" name="Subtitle 2">
            <a:extLst>
              <a:ext uri="{FF2B5EF4-FFF2-40B4-BE49-F238E27FC236}">
                <a16:creationId xmlns:a16="http://schemas.microsoft.com/office/drawing/2014/main" id="{B3D27CE1-1DE1-E944-849B-42F720C12461}"/>
              </a:ext>
            </a:extLst>
          </p:cNvPr>
          <p:cNvSpPr txBox="1">
            <a:spLocks noChangeArrowheads="1"/>
          </p:cNvSpPr>
          <p:nvPr/>
        </p:nvSpPr>
        <p:spPr bwMode="auto">
          <a:xfrm>
            <a:off x="1183446" y="1735096"/>
            <a:ext cx="6777107" cy="222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spcBef>
                <a:spcPts val="1000"/>
              </a:spcBef>
              <a:buFont typeface="Arial" panose="020B0604020202020204" pitchFamily="34" charset="0"/>
              <a:buChar char="•"/>
            </a:pPr>
            <a:r>
              <a:rPr lang="en-GB" altLang="en-US" sz="2000" b="1">
                <a:latin typeface="Univers LT Pro 45 Light" panose="020B0403020202020204" pitchFamily="34" charset="0"/>
                <a:cs typeface="Arial" panose="020B0604020202020204" pitchFamily="34" charset="0"/>
              </a:rPr>
              <a:t>To understand the importance of children’s rights</a:t>
            </a:r>
          </a:p>
          <a:p>
            <a:pPr defTabSz="914400" eaLnBrk="1" hangingPunct="1">
              <a:spcBef>
                <a:spcPts val="1000"/>
              </a:spcBef>
              <a:buFont typeface="Arial" panose="020B0604020202020204" pitchFamily="34" charset="0"/>
              <a:buChar char="•"/>
            </a:pPr>
            <a:r>
              <a:rPr lang="en-GB" altLang="en-US" sz="2000" b="1">
                <a:latin typeface="Univers LT Pro 45 Light" panose="020B0403020202020204" pitchFamily="34" charset="0"/>
                <a:cs typeface="Arial" panose="020B0604020202020204" pitchFamily="34" charset="0"/>
              </a:rPr>
              <a:t>To identify why play is important in my own life and why it is a right we need to protect </a:t>
            </a:r>
          </a:p>
          <a:p>
            <a:pPr defTabSz="914400" eaLnBrk="1" hangingPunct="1">
              <a:spcBef>
                <a:spcPts val="1000"/>
              </a:spcBef>
              <a:buFont typeface="Arial" panose="020B0604020202020204" pitchFamily="34" charset="0"/>
              <a:buChar char="•"/>
            </a:pPr>
            <a:r>
              <a:rPr lang="en-GB" altLang="en-US" sz="2000" b="1">
                <a:latin typeface="Univers LT Pro 45 Light" panose="020B0403020202020204" pitchFamily="34" charset="0"/>
                <a:cs typeface="Arial" panose="020B0604020202020204" pitchFamily="34" charset="0"/>
              </a:rPr>
              <a:t>To discuss the importance of play in the lives of all children around the world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69483-588F-B7D0-8AAB-6BDCDF19768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47E1CCA-0BDD-4EE1-9172-46D285B58581}"/>
              </a:ext>
            </a:extLst>
          </p:cNvPr>
          <p:cNvSpPr txBox="1"/>
          <p:nvPr/>
        </p:nvSpPr>
        <p:spPr>
          <a:xfrm>
            <a:off x="1739348" y="318946"/>
            <a:ext cx="5843896" cy="923330"/>
          </a:xfrm>
          <a:prstGeom prst="rect">
            <a:avLst/>
          </a:prstGeom>
          <a:noFill/>
        </p:spPr>
        <p:txBody>
          <a:bodyPr wrap="square">
            <a:spAutoFit/>
          </a:bodyPr>
          <a:lstStyle/>
          <a:p>
            <a:pPr algn="ctr" defTabSz="914400" eaLnBrk="1" hangingPunct="1">
              <a:lnSpc>
                <a:spcPct val="90000"/>
              </a:lnSpc>
            </a:pPr>
            <a:r>
              <a:rPr lang="en-US" altLang="en-US" sz="3000" b="1">
                <a:solidFill>
                  <a:srgbClr val="0A011E"/>
                </a:solidFill>
                <a:latin typeface="Fuse V.2 Display Black" pitchFamily="2" charset="0"/>
              </a:rPr>
              <a:t>WHAT IS THE CONVENTION ON</a:t>
            </a:r>
            <a:br>
              <a:rPr lang="en-US" altLang="en-US" sz="3000" b="1">
                <a:solidFill>
                  <a:srgbClr val="0A011E"/>
                </a:solidFill>
                <a:latin typeface="Fuse V.2 Display Black" pitchFamily="2" charset="0"/>
              </a:rPr>
            </a:br>
            <a:r>
              <a:rPr lang="en-US" altLang="en-US" sz="3000" b="1">
                <a:solidFill>
                  <a:srgbClr val="0A011E"/>
                </a:solidFill>
                <a:latin typeface="Fuse V.2 Display Black" pitchFamily="2" charset="0"/>
              </a:rPr>
              <a:t> THE RIGHTS OF THE CHILD (CRC)?</a:t>
            </a:r>
          </a:p>
        </p:txBody>
      </p:sp>
      <p:pic>
        <p:nvPicPr>
          <p:cNvPr id="2" name="Online Media 1" title="What is the UNCRC?">
            <a:hlinkClick r:id="" action="ppaction://media"/>
            <a:extLst>
              <a:ext uri="{FF2B5EF4-FFF2-40B4-BE49-F238E27FC236}">
                <a16:creationId xmlns:a16="http://schemas.microsoft.com/office/drawing/2014/main" id="{B444C445-BDE4-DBFF-71FA-97202AB8F3EB}"/>
              </a:ext>
            </a:extLst>
          </p:cNvPr>
          <p:cNvPicPr>
            <a:picLocks noRot="1" noChangeAspect="1"/>
          </p:cNvPicPr>
          <p:nvPr>
            <a:videoFile r:link="rId1"/>
          </p:nvPr>
        </p:nvPicPr>
        <p:blipFill>
          <a:blip r:embed="rId4"/>
          <a:stretch>
            <a:fillRect/>
          </a:stretch>
        </p:blipFill>
        <p:spPr>
          <a:xfrm>
            <a:off x="1826418" y="1312994"/>
            <a:ext cx="5313426" cy="3001831"/>
          </a:xfrm>
          <a:prstGeom prst="rect">
            <a:avLst/>
          </a:prstGeom>
        </p:spPr>
      </p:pic>
    </p:spTree>
    <p:extLst>
      <p:ext uri="{BB962C8B-B14F-4D97-AF65-F5344CB8AC3E}">
        <p14:creationId xmlns:p14="http://schemas.microsoft.com/office/powerpoint/2010/main" val="113748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ABEF98-9B2C-D34F-A643-25FA445C5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624" r="26624"/>
          <a:stretch>
            <a:fillRect/>
          </a:stretch>
        </p:blipFill>
        <p:spPr bwMode="auto">
          <a:xfrm>
            <a:off x="2683119" y="316327"/>
            <a:ext cx="3374781" cy="451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0EE2E-BFD6-BE6E-4312-018810846677}"/>
            </a:ext>
          </a:extLst>
        </p:cNvPr>
        <p:cNvGrpSpPr/>
        <p:nvPr/>
      </p:nvGrpSpPr>
      <p:grpSpPr>
        <a:xfrm>
          <a:off x="0" y="0"/>
          <a:ext cx="0" cy="0"/>
          <a:chOff x="0" y="0"/>
          <a:chExt cx="0" cy="0"/>
        </a:xfrm>
      </p:grpSpPr>
      <p:pic>
        <p:nvPicPr>
          <p:cNvPr id="11" name="Picture 10" descr="A blue rectangular object with a black background&#10;&#10;Description automatically generated">
            <a:extLst>
              <a:ext uri="{FF2B5EF4-FFF2-40B4-BE49-F238E27FC236}">
                <a16:creationId xmlns:a16="http://schemas.microsoft.com/office/drawing/2014/main" id="{B624F361-7FF1-204B-9302-E90D5345B2F9}"/>
              </a:ext>
            </a:extLst>
          </p:cNvPr>
          <p:cNvPicPr>
            <a:picLocks noChangeAspect="1"/>
          </p:cNvPicPr>
          <p:nvPr/>
        </p:nvPicPr>
        <p:blipFill>
          <a:blip r:embed="rId3"/>
          <a:stretch>
            <a:fillRect/>
          </a:stretch>
        </p:blipFill>
        <p:spPr>
          <a:xfrm>
            <a:off x="239703" y="1468582"/>
            <a:ext cx="4456872" cy="2940616"/>
          </a:xfrm>
          <a:prstGeom prst="rect">
            <a:avLst/>
          </a:prstGeom>
        </p:spPr>
      </p:pic>
      <p:sp>
        <p:nvSpPr>
          <p:cNvPr id="35845" name="Title 1">
            <a:extLst>
              <a:ext uri="{FF2B5EF4-FFF2-40B4-BE49-F238E27FC236}">
                <a16:creationId xmlns:a16="http://schemas.microsoft.com/office/drawing/2014/main" id="{22B5CF8C-549B-F213-A871-801244ADAFA4}"/>
              </a:ext>
            </a:extLst>
          </p:cNvPr>
          <p:cNvSpPr txBox="1">
            <a:spLocks noChangeArrowheads="1"/>
          </p:cNvSpPr>
          <p:nvPr/>
        </p:nvSpPr>
        <p:spPr bwMode="auto">
          <a:xfrm>
            <a:off x="925730" y="1747293"/>
            <a:ext cx="2890898" cy="225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r>
              <a:rPr lang="en-GB" altLang="en-US" sz="2200" b="1">
                <a:latin typeface="Fuse V.2 Display Bold" pitchFamily="2" charset="77"/>
              </a:rPr>
              <a:t>This article says that every child has the right to relax, play and take part in a wide range of cultural activities.</a:t>
            </a:r>
          </a:p>
        </p:txBody>
      </p:sp>
      <p:sp>
        <p:nvSpPr>
          <p:cNvPr id="8" name="Subtitle 2">
            <a:extLst>
              <a:ext uri="{FF2B5EF4-FFF2-40B4-BE49-F238E27FC236}">
                <a16:creationId xmlns:a16="http://schemas.microsoft.com/office/drawing/2014/main" id="{1446C4BF-11F4-074E-8B5F-DBE5E89C7268}"/>
              </a:ext>
            </a:extLst>
          </p:cNvPr>
          <p:cNvSpPr txBox="1">
            <a:spLocks noChangeArrowheads="1"/>
          </p:cNvSpPr>
          <p:nvPr/>
        </p:nvSpPr>
        <p:spPr bwMode="auto">
          <a:xfrm>
            <a:off x="322330" y="206581"/>
            <a:ext cx="6273604" cy="58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90000"/>
              </a:lnSpc>
              <a:spcBef>
                <a:spcPts val="1000"/>
              </a:spcBef>
              <a:buFont typeface="Arial" panose="020B0604020202020204" pitchFamily="34" charset="0"/>
              <a:buNone/>
            </a:pPr>
            <a:r>
              <a:rPr lang="en-GB" altLang="en-US" sz="4400" b="1">
                <a:solidFill>
                  <a:srgbClr val="00AEEF"/>
                </a:solidFill>
                <a:latin typeface="Fuse V.2 Display Black" pitchFamily="2" charset="0"/>
              </a:rPr>
              <a:t>Introducing Article 31</a:t>
            </a:r>
            <a:endParaRPr lang="en-US" altLang="en-US" sz="4400" b="1">
              <a:solidFill>
                <a:srgbClr val="00AEEF"/>
              </a:solidFill>
              <a:latin typeface="Fuse V.2 Display Black" pitchFamily="2" charset="0"/>
            </a:endParaRPr>
          </a:p>
        </p:txBody>
      </p:sp>
      <p:pic>
        <p:nvPicPr>
          <p:cNvPr id="9" name="Picture 8">
            <a:extLst>
              <a:ext uri="{FF2B5EF4-FFF2-40B4-BE49-F238E27FC236}">
                <a16:creationId xmlns:a16="http://schemas.microsoft.com/office/drawing/2014/main" id="{23024FE7-D2EA-A44C-9D3F-876ECA3919B2}"/>
              </a:ext>
            </a:extLst>
          </p:cNvPr>
          <p:cNvPicPr>
            <a:picLocks noChangeAspect="1"/>
          </p:cNvPicPr>
          <p:nvPr/>
        </p:nvPicPr>
        <p:blipFill>
          <a:blip r:embed="rId4"/>
          <a:stretch>
            <a:fillRect/>
          </a:stretch>
        </p:blipFill>
        <p:spPr>
          <a:xfrm>
            <a:off x="6930042" y="1039769"/>
            <a:ext cx="1885950" cy="1753934"/>
          </a:xfrm>
          <a:prstGeom prst="rect">
            <a:avLst/>
          </a:prstGeom>
        </p:spPr>
      </p:pic>
      <p:pic>
        <p:nvPicPr>
          <p:cNvPr id="10" name="Graphic 9">
            <a:extLst>
              <a:ext uri="{FF2B5EF4-FFF2-40B4-BE49-F238E27FC236}">
                <a16:creationId xmlns:a16="http://schemas.microsoft.com/office/drawing/2014/main" id="{F8B84215-8980-424A-9C5D-EB11B8ADBF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8813" y="1039769"/>
            <a:ext cx="1791688" cy="2388917"/>
          </a:xfrm>
          <a:prstGeom prst="rect">
            <a:avLst/>
          </a:prstGeom>
        </p:spPr>
      </p:pic>
    </p:spTree>
    <p:extLst>
      <p:ext uri="{BB962C8B-B14F-4D97-AF65-F5344CB8AC3E}">
        <p14:creationId xmlns:p14="http://schemas.microsoft.com/office/powerpoint/2010/main" val="223856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FE09F-900F-3AB9-0A5E-5510305DAAB1}"/>
            </a:ext>
          </a:extLst>
        </p:cNvPr>
        <p:cNvGrpSpPr/>
        <p:nvPr/>
      </p:nvGrpSpPr>
      <p:grpSpPr>
        <a:xfrm>
          <a:off x="0" y="0"/>
          <a:ext cx="0" cy="0"/>
          <a:chOff x="0" y="0"/>
          <a:chExt cx="0" cy="0"/>
        </a:xfrm>
      </p:grpSpPr>
      <p:pic>
        <p:nvPicPr>
          <p:cNvPr id="9" name="Picture 8" descr="A blue rectangular object with a black background&#10;&#10;Description automatically generated">
            <a:extLst>
              <a:ext uri="{FF2B5EF4-FFF2-40B4-BE49-F238E27FC236}">
                <a16:creationId xmlns:a16="http://schemas.microsoft.com/office/drawing/2014/main" id="{A960E29E-EB03-A041-B0EC-F3AEFE79AE41}"/>
              </a:ext>
            </a:extLst>
          </p:cNvPr>
          <p:cNvPicPr>
            <a:picLocks noChangeAspect="1"/>
          </p:cNvPicPr>
          <p:nvPr/>
        </p:nvPicPr>
        <p:blipFill>
          <a:blip r:embed="rId3"/>
          <a:stretch>
            <a:fillRect/>
          </a:stretch>
        </p:blipFill>
        <p:spPr>
          <a:xfrm>
            <a:off x="239703" y="1468582"/>
            <a:ext cx="4456872" cy="2940616"/>
          </a:xfrm>
          <a:prstGeom prst="rect">
            <a:avLst/>
          </a:prstGeom>
        </p:spPr>
      </p:pic>
      <p:sp>
        <p:nvSpPr>
          <p:cNvPr id="35845" name="Title 1">
            <a:extLst>
              <a:ext uri="{FF2B5EF4-FFF2-40B4-BE49-F238E27FC236}">
                <a16:creationId xmlns:a16="http://schemas.microsoft.com/office/drawing/2014/main" id="{308556F8-76F2-6206-8028-17445303E9B5}"/>
              </a:ext>
            </a:extLst>
          </p:cNvPr>
          <p:cNvSpPr txBox="1">
            <a:spLocks noChangeArrowheads="1"/>
          </p:cNvSpPr>
          <p:nvPr/>
        </p:nvSpPr>
        <p:spPr bwMode="auto">
          <a:xfrm>
            <a:off x="896390" y="1916736"/>
            <a:ext cx="285273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r>
              <a:rPr lang="en-GB" altLang="en-US" sz="2200" b="1">
                <a:solidFill>
                  <a:srgbClr val="0A011E"/>
                </a:solidFill>
                <a:latin typeface="Fuse V.2 Display Bold" pitchFamily="2" charset="0"/>
              </a:rPr>
              <a:t>In what different ways have you enjoyed Article 31 during the last school year?</a:t>
            </a:r>
          </a:p>
        </p:txBody>
      </p:sp>
      <p:sp>
        <p:nvSpPr>
          <p:cNvPr id="7" name="Subtitle 2">
            <a:extLst>
              <a:ext uri="{FF2B5EF4-FFF2-40B4-BE49-F238E27FC236}">
                <a16:creationId xmlns:a16="http://schemas.microsoft.com/office/drawing/2014/main" id="{AE9C38ED-3B19-9572-0506-86D3B9EB8B9B}"/>
              </a:ext>
            </a:extLst>
          </p:cNvPr>
          <p:cNvSpPr txBox="1">
            <a:spLocks noChangeArrowheads="1"/>
          </p:cNvSpPr>
          <p:nvPr/>
        </p:nvSpPr>
        <p:spPr bwMode="auto">
          <a:xfrm>
            <a:off x="565943" y="288925"/>
            <a:ext cx="50228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90000"/>
              </a:lnSpc>
              <a:spcBef>
                <a:spcPts val="1000"/>
              </a:spcBef>
              <a:buFont typeface="Arial" panose="020B0604020202020204" pitchFamily="34" charset="0"/>
              <a:buNone/>
            </a:pPr>
            <a:r>
              <a:rPr lang="en-GB" altLang="en-US" sz="3600" b="1">
                <a:solidFill>
                  <a:srgbClr val="00AEEF"/>
                </a:solidFill>
                <a:latin typeface="Fuse V.2 Display Black" pitchFamily="2" charset="0"/>
              </a:rPr>
              <a:t>Article 31 – a question</a:t>
            </a:r>
            <a:endParaRPr lang="en-US" altLang="en-US" sz="3600" b="1">
              <a:solidFill>
                <a:srgbClr val="00AEEF"/>
              </a:solidFill>
              <a:latin typeface="Fuse V.2 Display Black" pitchFamily="2" charset="0"/>
            </a:endParaRPr>
          </a:p>
        </p:txBody>
      </p:sp>
      <p:pic>
        <p:nvPicPr>
          <p:cNvPr id="10" name="Picture 9">
            <a:extLst>
              <a:ext uri="{FF2B5EF4-FFF2-40B4-BE49-F238E27FC236}">
                <a16:creationId xmlns:a16="http://schemas.microsoft.com/office/drawing/2014/main" id="{94E2023C-966D-9C4F-87D2-6A568B3F0399}"/>
              </a:ext>
            </a:extLst>
          </p:cNvPr>
          <p:cNvPicPr>
            <a:picLocks noChangeAspect="1"/>
          </p:cNvPicPr>
          <p:nvPr/>
        </p:nvPicPr>
        <p:blipFill>
          <a:blip r:embed="rId4"/>
          <a:stretch>
            <a:fillRect/>
          </a:stretch>
        </p:blipFill>
        <p:spPr>
          <a:xfrm>
            <a:off x="6930042" y="1039769"/>
            <a:ext cx="1885950" cy="1753934"/>
          </a:xfrm>
          <a:prstGeom prst="rect">
            <a:avLst/>
          </a:prstGeom>
        </p:spPr>
      </p:pic>
      <p:pic>
        <p:nvPicPr>
          <p:cNvPr id="11" name="Graphic 10">
            <a:extLst>
              <a:ext uri="{FF2B5EF4-FFF2-40B4-BE49-F238E27FC236}">
                <a16:creationId xmlns:a16="http://schemas.microsoft.com/office/drawing/2014/main" id="{0B662FCE-7F2F-7B4D-8B81-B1B03E6E1A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8813" y="1039769"/>
            <a:ext cx="1791688" cy="2388917"/>
          </a:xfrm>
          <a:prstGeom prst="rect">
            <a:avLst/>
          </a:prstGeom>
        </p:spPr>
      </p:pic>
    </p:spTree>
    <p:extLst>
      <p:ext uri="{BB962C8B-B14F-4D97-AF65-F5344CB8AC3E}">
        <p14:creationId xmlns:p14="http://schemas.microsoft.com/office/powerpoint/2010/main" val="2505351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5B2B-274E-BFE4-D332-F158ED8248A4}"/>
            </a:ext>
          </a:extLst>
        </p:cNvPr>
        <p:cNvGrpSpPr/>
        <p:nvPr/>
      </p:nvGrpSpPr>
      <p:grpSpPr>
        <a:xfrm>
          <a:off x="0" y="0"/>
          <a:ext cx="0" cy="0"/>
          <a:chOff x="0" y="0"/>
          <a:chExt cx="0" cy="0"/>
        </a:xfrm>
      </p:grpSpPr>
      <p:sp>
        <p:nvSpPr>
          <p:cNvPr id="24578" name="Title 1">
            <a:extLst>
              <a:ext uri="{FF2B5EF4-FFF2-40B4-BE49-F238E27FC236}">
                <a16:creationId xmlns:a16="http://schemas.microsoft.com/office/drawing/2014/main" id="{800D4E25-7917-C572-3926-9A277968FF46}"/>
              </a:ext>
            </a:extLst>
          </p:cNvPr>
          <p:cNvSpPr txBox="1">
            <a:spLocks noChangeArrowheads="1"/>
          </p:cNvSpPr>
          <p:nvPr/>
        </p:nvSpPr>
        <p:spPr bwMode="auto">
          <a:xfrm>
            <a:off x="1381608" y="398546"/>
            <a:ext cx="6380784"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70000"/>
              </a:lnSpc>
            </a:pPr>
            <a:r>
              <a:rPr lang="en-GB" altLang="en-US" sz="4400" b="1">
                <a:solidFill>
                  <a:srgbClr val="0A011E"/>
                </a:solidFill>
                <a:latin typeface="Fuse V.2 Display Black" pitchFamily="2" charset="0"/>
              </a:rPr>
              <a:t>Did you think of these?</a:t>
            </a:r>
            <a:endParaRPr lang="en-US" altLang="en-US" sz="4400" b="1">
              <a:solidFill>
                <a:srgbClr val="0A011E"/>
              </a:solidFill>
              <a:latin typeface="Fuse V.2 Display Black" pitchFamily="2" charset="0"/>
            </a:endParaRPr>
          </a:p>
        </p:txBody>
      </p:sp>
      <p:sp>
        <p:nvSpPr>
          <p:cNvPr id="24579" name="Subtitle 2">
            <a:extLst>
              <a:ext uri="{FF2B5EF4-FFF2-40B4-BE49-F238E27FC236}">
                <a16:creationId xmlns:a16="http://schemas.microsoft.com/office/drawing/2014/main" id="{04061540-9B3E-22B8-D50F-3BF005A17495}"/>
              </a:ext>
            </a:extLst>
          </p:cNvPr>
          <p:cNvSpPr txBox="1">
            <a:spLocks noChangeArrowheads="1"/>
          </p:cNvSpPr>
          <p:nvPr/>
        </p:nvSpPr>
        <p:spPr bwMode="auto">
          <a:xfrm>
            <a:off x="917562" y="1041316"/>
            <a:ext cx="7423150" cy="35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lvl="1">
              <a:lnSpc>
                <a:spcPct val="107000"/>
              </a:lnSpc>
              <a:buFont typeface="Wingdings" panose="05000000000000000000" pitchFamily="2" charset="2"/>
              <a:buChar char=""/>
            </a:pPr>
            <a:r>
              <a:rPr lang="en-GB" sz="1600">
                <a:effectLst/>
                <a:latin typeface="Univers LT Pro 45 Light" panose="020B0403020202020204" pitchFamily="34" charset="0"/>
                <a:ea typeface="Calibri" panose="020F0502020204030204" pitchFamily="34" charset="0"/>
                <a:cs typeface="Calibri" panose="020F0502020204030204" pitchFamily="34" charset="0"/>
              </a:rPr>
              <a:t>Arts and craft activities.</a:t>
            </a:r>
            <a:endParaRPr lang="en-GB" sz="1600">
              <a:effectLst/>
              <a:latin typeface="Univers LT Pro 45 Light" panose="020B0403020202020204" pitchFamily="34" charset="0"/>
              <a:ea typeface="Calibri" panose="020F0502020204030204" pitchFamily="34" charset="0"/>
              <a:cs typeface="Times New Roman" panose="02020603050405020304" pitchFamily="18" charset="0"/>
            </a:endParaRPr>
          </a:p>
          <a:p>
            <a:pPr lvl="1">
              <a:lnSpc>
                <a:spcPct val="107000"/>
              </a:lnSpc>
              <a:buFont typeface="Wingdings" panose="05000000000000000000" pitchFamily="2" charset="2"/>
              <a:buChar char=""/>
            </a:pPr>
            <a:r>
              <a:rPr lang="en-GB" sz="1600">
                <a:effectLst/>
                <a:latin typeface="Univers LT Pro 45 Light" panose="020B0403020202020204" pitchFamily="34" charset="0"/>
                <a:ea typeface="Calibri" panose="020F0502020204030204" pitchFamily="34" charset="0"/>
                <a:cs typeface="Calibri" panose="020F0502020204030204" pitchFamily="34" charset="0"/>
              </a:rPr>
              <a:t>Chilling out.</a:t>
            </a:r>
          </a:p>
          <a:p>
            <a:pPr lvl="1">
              <a:lnSpc>
                <a:spcPct val="107000"/>
              </a:lnSpc>
              <a:buFont typeface="Wingdings" panose="05000000000000000000" pitchFamily="2" charset="2"/>
              <a:buChar char=""/>
            </a:pPr>
            <a:r>
              <a:rPr lang="en-GB" sz="1600">
                <a:latin typeface="Univers LT Pro 45 Light" panose="020B0403020202020204" pitchFamily="34" charset="0"/>
                <a:ea typeface="Calibri" panose="020F0502020204030204" pitchFamily="34" charset="0"/>
                <a:cs typeface="Calibri" panose="020F0502020204030204" pitchFamily="34" charset="0"/>
              </a:rPr>
              <a:t>Learning and practising another language.</a:t>
            </a:r>
            <a:endParaRPr lang="en-GB" sz="1600">
              <a:effectLst/>
              <a:latin typeface="Univers LT Pro 45 Light" panose="020B0403020202020204" pitchFamily="34" charset="0"/>
              <a:ea typeface="Calibri" panose="020F0502020204030204" pitchFamily="34" charset="0"/>
              <a:cs typeface="Times New Roman" panose="02020603050405020304" pitchFamily="18" charset="0"/>
            </a:endParaRPr>
          </a:p>
          <a:p>
            <a:pPr lvl="1">
              <a:lnSpc>
                <a:spcPct val="107000"/>
              </a:lnSpc>
              <a:buFont typeface="Wingdings" panose="05000000000000000000" pitchFamily="2" charset="2"/>
              <a:buChar char=""/>
            </a:pPr>
            <a:r>
              <a:rPr lang="en-GB" sz="1600">
                <a:effectLst/>
                <a:latin typeface="Univers LT Pro 45 Light" panose="020B0403020202020204" pitchFamily="34" charset="0"/>
                <a:ea typeface="Calibri" panose="020F0502020204030204" pitchFamily="34" charset="0"/>
                <a:cs typeface="Calibri" panose="020F0502020204030204" pitchFamily="34" charset="0"/>
              </a:rPr>
              <a:t>Spending time with friends.</a:t>
            </a:r>
            <a:endParaRPr lang="en-GB" sz="1600">
              <a:effectLst/>
              <a:latin typeface="Univers LT Pro 45 Light" panose="020B0403020202020204" pitchFamily="34" charset="0"/>
              <a:ea typeface="Calibri" panose="020F0502020204030204" pitchFamily="34" charset="0"/>
              <a:cs typeface="Times New Roman" panose="02020603050405020304" pitchFamily="18" charset="0"/>
            </a:endParaRPr>
          </a:p>
          <a:p>
            <a:pPr lvl="1">
              <a:lnSpc>
                <a:spcPct val="107000"/>
              </a:lnSpc>
              <a:buFont typeface="Wingdings" panose="05000000000000000000" pitchFamily="2" charset="2"/>
              <a:buChar char=""/>
            </a:pPr>
            <a:r>
              <a:rPr lang="en-GB" sz="1600">
                <a:effectLst/>
                <a:latin typeface="Univers LT Pro 45 Light" panose="020B0403020202020204" pitchFamily="34" charset="0"/>
                <a:ea typeface="Calibri" panose="020F0502020204030204" pitchFamily="34" charset="0"/>
                <a:cs typeface="Calibri" panose="020F0502020204030204" pitchFamily="34" charset="0"/>
              </a:rPr>
              <a:t>Going to a museum or gallery.</a:t>
            </a:r>
            <a:endParaRPr lang="en-GB" sz="1600">
              <a:effectLst/>
              <a:latin typeface="Univers LT Pro 45 Light" panose="020B0403020202020204" pitchFamily="34" charset="0"/>
              <a:ea typeface="Calibri" panose="020F0502020204030204" pitchFamily="34" charset="0"/>
              <a:cs typeface="Times New Roman" panose="02020603050405020304" pitchFamily="18" charset="0"/>
            </a:endParaRPr>
          </a:p>
          <a:p>
            <a:pPr lvl="1">
              <a:lnSpc>
                <a:spcPct val="107000"/>
              </a:lnSpc>
              <a:buFont typeface="Wingdings" panose="05000000000000000000" pitchFamily="2" charset="2"/>
              <a:buChar char=""/>
            </a:pPr>
            <a:r>
              <a:rPr lang="en-GB" sz="1600">
                <a:effectLst/>
                <a:latin typeface="Univers LT Pro 45 Light" panose="020B0403020202020204" pitchFamily="34" charset="0"/>
                <a:ea typeface="Calibri" panose="020F0502020204030204" pitchFamily="34" charset="0"/>
                <a:cs typeface="Calibri" panose="020F0502020204030204" pitchFamily="34" charset="0"/>
              </a:rPr>
              <a:t>Going to the theatre, to concerts or to the cinema. </a:t>
            </a:r>
            <a:endParaRPr lang="en-GB" sz="1600">
              <a:effectLst/>
              <a:latin typeface="Univers LT Pro 45 Light" panose="020B0403020202020204" pitchFamily="34" charset="0"/>
              <a:ea typeface="Calibri" panose="020F0502020204030204" pitchFamily="34" charset="0"/>
              <a:cs typeface="Times New Roman" panose="02020603050405020304" pitchFamily="18" charset="0"/>
            </a:endParaRPr>
          </a:p>
          <a:p>
            <a:pPr lvl="1">
              <a:lnSpc>
                <a:spcPct val="107000"/>
              </a:lnSpc>
              <a:buFont typeface="Wingdings" panose="05000000000000000000" pitchFamily="2" charset="2"/>
              <a:buChar char=""/>
            </a:pPr>
            <a:r>
              <a:rPr lang="en-GB" sz="1600">
                <a:effectLst/>
                <a:latin typeface="Univers LT Pro 45 Light" panose="020B0403020202020204" pitchFamily="34" charset="0"/>
                <a:ea typeface="Calibri" panose="020F0502020204030204" pitchFamily="34" charset="0"/>
                <a:cs typeface="Calibri" panose="020F0502020204030204" pitchFamily="34" charset="0"/>
              </a:rPr>
              <a:t>Taking part in sport.</a:t>
            </a:r>
            <a:endParaRPr lang="en-GB" sz="1600">
              <a:effectLst/>
              <a:latin typeface="Univers LT Pro 45 Light" panose="020B0403020202020204" pitchFamily="34" charset="0"/>
              <a:ea typeface="Calibri" panose="020F0502020204030204" pitchFamily="34" charset="0"/>
              <a:cs typeface="Times New Roman" panose="02020603050405020304" pitchFamily="18" charset="0"/>
            </a:endParaRPr>
          </a:p>
          <a:p>
            <a:pPr lvl="1">
              <a:lnSpc>
                <a:spcPct val="107000"/>
              </a:lnSpc>
              <a:buFont typeface="Wingdings" panose="05000000000000000000" pitchFamily="2" charset="2"/>
              <a:buChar char=""/>
            </a:pPr>
            <a:r>
              <a:rPr lang="en-GB" sz="1600">
                <a:effectLst/>
                <a:latin typeface="Univers LT Pro 45 Light" panose="020B0403020202020204" pitchFamily="34" charset="0"/>
                <a:ea typeface="Calibri"/>
                <a:cs typeface="Calibri"/>
              </a:rPr>
              <a:t>Having a safe space to, relax, read, draw</a:t>
            </a:r>
            <a:r>
              <a:rPr lang="en-GB" sz="1600">
                <a:latin typeface="Univers LT Pro 45 Light" panose="020B0403020202020204" pitchFamily="34" charset="0"/>
                <a:ea typeface="Calibri"/>
                <a:cs typeface="Calibri"/>
              </a:rPr>
              <a:t>,</a:t>
            </a:r>
            <a:r>
              <a:rPr lang="en-GB" sz="1600">
                <a:effectLst/>
                <a:latin typeface="Univers LT Pro 45 Light" panose="020B0403020202020204" pitchFamily="34" charset="0"/>
                <a:ea typeface="Calibri"/>
                <a:cs typeface="Calibri"/>
              </a:rPr>
              <a:t> listen to music</a:t>
            </a:r>
            <a:r>
              <a:rPr lang="en-GB" sz="1600">
                <a:latin typeface="Univers LT Pro 45 Light" panose="020B0403020202020204" pitchFamily="34" charset="0"/>
                <a:ea typeface="Calibri"/>
                <a:cs typeface="Calibri"/>
              </a:rPr>
              <a:t> or stream your favourite show</a:t>
            </a:r>
            <a:r>
              <a:rPr lang="en-GB" sz="1600">
                <a:effectLst/>
                <a:latin typeface="Univers LT Pro 45 Light" panose="020B0403020202020204" pitchFamily="34" charset="0"/>
                <a:ea typeface="Calibri"/>
                <a:cs typeface="Calibri"/>
              </a:rPr>
              <a:t>.</a:t>
            </a:r>
          </a:p>
          <a:p>
            <a:pPr lvl="1">
              <a:lnSpc>
                <a:spcPct val="107000"/>
              </a:lnSpc>
              <a:buFont typeface="Wingdings" panose="05000000000000000000" pitchFamily="2" charset="2"/>
              <a:buChar char=""/>
            </a:pPr>
            <a:r>
              <a:rPr lang="en-GB" sz="1600">
                <a:effectLst/>
                <a:latin typeface="Univers LT Pro 45 Light" panose="020B0403020202020204" pitchFamily="34" charset="0"/>
                <a:ea typeface="Calibri" panose="020F0502020204030204" pitchFamily="34" charset="0"/>
                <a:cs typeface="Calibri" panose="020F0502020204030204" pitchFamily="34" charset="0"/>
              </a:rPr>
              <a:t>Playing at the park.</a:t>
            </a:r>
            <a:endParaRPr lang="en-GB" sz="1600">
              <a:effectLst/>
              <a:latin typeface="Univers LT Pro 45 Light" panose="020B0403020202020204" pitchFamily="34" charset="0"/>
              <a:ea typeface="Calibri" panose="020F0502020204030204" pitchFamily="34" charset="0"/>
              <a:cs typeface="Times New Roman" panose="02020603050405020304" pitchFamily="18" charset="0"/>
            </a:endParaRPr>
          </a:p>
          <a:p>
            <a:pPr lvl="1">
              <a:lnSpc>
                <a:spcPct val="107000"/>
              </a:lnSpc>
              <a:buFont typeface="Wingdings" panose="05000000000000000000" pitchFamily="2" charset="2"/>
              <a:buChar char=""/>
            </a:pPr>
            <a:r>
              <a:rPr lang="en-GB" sz="1600">
                <a:effectLst/>
                <a:latin typeface="Univers LT Pro 45 Light" panose="020B0403020202020204" pitchFamily="34" charset="0"/>
                <a:ea typeface="Calibri" panose="020F0502020204030204" pitchFamily="34" charset="0"/>
                <a:cs typeface="Calibri" panose="020F0502020204030204" pitchFamily="34" charset="0"/>
              </a:rPr>
              <a:t>Playing computer games.</a:t>
            </a:r>
            <a:endParaRPr lang="en-GB" sz="1600">
              <a:effectLst/>
              <a:latin typeface="Univers LT Pro 45 Light" panose="020B0403020202020204" pitchFamily="34" charset="0"/>
              <a:ea typeface="Calibri" panose="020F0502020204030204" pitchFamily="34" charset="0"/>
              <a:cs typeface="Times New Roman" panose="02020603050405020304" pitchFamily="18" charset="0"/>
            </a:endParaRPr>
          </a:p>
          <a:p>
            <a:pPr lvl="1">
              <a:lnSpc>
                <a:spcPct val="107000"/>
              </a:lnSpc>
              <a:buFont typeface="Wingdings" panose="05000000000000000000" pitchFamily="2" charset="2"/>
              <a:buChar char=""/>
            </a:pPr>
            <a:r>
              <a:rPr lang="en-GB" sz="1600">
                <a:effectLst/>
                <a:latin typeface="Univers LT Pro 45 Light" panose="020B0403020202020204" pitchFamily="34" charset="0"/>
                <a:ea typeface="Calibri" panose="020F0502020204030204" pitchFamily="34" charset="0"/>
                <a:cs typeface="Calibri" panose="020F0502020204030204" pitchFamily="34" charset="0"/>
              </a:rPr>
              <a:t>Doing yoga, meditation or mindfulness activities. </a:t>
            </a:r>
            <a:endParaRPr lang="en-GB" sz="1600">
              <a:effectLst/>
              <a:latin typeface="Univers LT Pro 45 Light" panose="020B0403020202020204" pitchFamily="34" charset="0"/>
              <a:ea typeface="Calibri" panose="020F0502020204030204" pitchFamily="34" charset="0"/>
              <a:cs typeface="Times New Roman" panose="02020603050405020304" pitchFamily="18" charset="0"/>
            </a:endParaRPr>
          </a:p>
          <a:p>
            <a:pPr lvl="1">
              <a:lnSpc>
                <a:spcPct val="107000"/>
              </a:lnSpc>
              <a:spcAft>
                <a:spcPts val="800"/>
              </a:spcAft>
              <a:buFont typeface="Wingdings" panose="05000000000000000000" pitchFamily="2" charset="2"/>
              <a:buChar char=""/>
            </a:pPr>
            <a:r>
              <a:rPr lang="en-GB" sz="1600">
                <a:effectLst/>
                <a:latin typeface="Univers LT Pro 45 Light" panose="020B0403020202020204" pitchFamily="34" charset="0"/>
                <a:ea typeface="Calibri" panose="020F0502020204030204" pitchFamily="34" charset="0"/>
                <a:cs typeface="Calibri" panose="020F0502020204030204" pitchFamily="34" charset="0"/>
              </a:rPr>
              <a:t>Sleeping!</a:t>
            </a:r>
            <a:endParaRPr lang="en-GB" sz="1600">
              <a:effectLst/>
              <a:latin typeface="Univers LT Pro 45 Light" panose="020B04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9882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F2A8D-A1BB-9D1B-1921-B57BDAEAF1B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BA9786B-9EEB-66DA-3FC5-AA8C8CCB8350}"/>
              </a:ext>
            </a:extLst>
          </p:cNvPr>
          <p:cNvSpPr txBox="1">
            <a:spLocks/>
          </p:cNvSpPr>
          <p:nvPr/>
        </p:nvSpPr>
        <p:spPr bwMode="auto">
          <a:xfrm>
            <a:off x="1377937" y="905542"/>
            <a:ext cx="6388126" cy="333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sz="2400" b="1">
                <a:solidFill>
                  <a:srgbClr val="00B0F0"/>
                </a:solidFill>
                <a:latin typeface="Fuse V.2 Display Black"/>
              </a:rPr>
              <a:t>Discussion</a:t>
            </a:r>
          </a:p>
          <a:p>
            <a:endParaRPr lang="en-GB"/>
          </a:p>
          <a:p>
            <a:pPr algn="ctr"/>
            <a:r>
              <a:rPr lang="en-GB" sz="3000" b="1">
                <a:latin typeface="Fuse V.2 Display Black" pitchFamily="2" charset="77"/>
              </a:rPr>
              <a:t>Why is it important to all young people’s wellbeing to </a:t>
            </a:r>
            <a:r>
              <a:rPr lang="en-GB" altLang="en-US" sz="3000" b="1">
                <a:solidFill>
                  <a:srgbClr val="0A011E"/>
                </a:solidFill>
                <a:latin typeface="Fuse V.2 Display Black" pitchFamily="2" charset="77"/>
              </a:rPr>
              <a:t>relax, play and take part in a wide range of cultural activities</a:t>
            </a:r>
            <a:r>
              <a:rPr lang="en-GB" sz="3000" b="1">
                <a:latin typeface="Fuse V.2 Display Black" pitchFamily="2" charset="77"/>
              </a:rPr>
              <a:t>?</a:t>
            </a:r>
          </a:p>
          <a:p>
            <a:pPr algn="ctr"/>
            <a:endParaRPr lang="en-GB"/>
          </a:p>
          <a:p>
            <a:endParaRPr lang="en-GB"/>
          </a:p>
        </p:txBody>
      </p:sp>
    </p:spTree>
    <p:extLst>
      <p:ext uri="{BB962C8B-B14F-4D97-AF65-F5344CB8AC3E}">
        <p14:creationId xmlns:p14="http://schemas.microsoft.com/office/powerpoint/2010/main" val="2473089873"/>
      </p:ext>
    </p:extLst>
  </p:cSld>
  <p:clrMapOvr>
    <a:masterClrMapping/>
  </p:clrMapOvr>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C0CFE1BBBF774BA515085230C48FA0" ma:contentTypeVersion="18" ma:contentTypeDescription="Create a new document." ma:contentTypeScope="" ma:versionID="4a6b9d3909b913068331818d8d1c4f3f">
  <xsd:schema xmlns:xsd="http://www.w3.org/2001/XMLSchema" xmlns:xs="http://www.w3.org/2001/XMLSchema" xmlns:p="http://schemas.microsoft.com/office/2006/metadata/properties" xmlns:ns1="http://schemas.microsoft.com/sharepoint/v3" xmlns:ns2="8206c287-75e3-4842-9d52-ed3c780429b7" xmlns:ns3="2c7b693a-f79a-40dc-9aa8-5525addba8fb" targetNamespace="http://schemas.microsoft.com/office/2006/metadata/properties" ma:root="true" ma:fieldsID="ae8ea2091e9b2a960f3b38ff6920b4f7" ns1:_="" ns2:_="" ns3:_="">
    <xsd:import namespace="http://schemas.microsoft.com/sharepoint/v3"/>
    <xsd:import namespace="8206c287-75e3-4842-9d52-ed3c780429b7"/>
    <xsd:import namespace="2c7b693a-f79a-40dc-9aa8-5525addba8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06c287-75e3-4842-9d52-ed3c780429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7b693a-f79a-40dc-9aa8-5525addba8f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2dd20d4-c0cf-4881-8e6b-d378d9fe7fe6}" ma:internalName="TaxCatchAll" ma:showField="CatchAllData" ma:web="2c7b693a-f79a-40dc-9aa8-5525addba8f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7b693a-f79a-40dc-9aa8-5525addba8fb" xsi:nil="true"/>
    <lcf76f155ced4ddcb4097134ff3c332f xmlns="8206c287-75e3-4842-9d52-ed3c780429b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SharedWithUsers xmlns="2c7b693a-f79a-40dc-9aa8-5525addba8fb">
      <UserInfo>
        <DisplayName/>
        <AccountId xsi:nil="true"/>
        <AccountType/>
      </UserInfo>
    </SharedWithUsers>
  </documentManagement>
</p:properties>
</file>

<file path=customXml/itemProps1.xml><?xml version="1.0" encoding="utf-8"?>
<ds:datastoreItem xmlns:ds="http://schemas.openxmlformats.org/officeDocument/2006/customXml" ds:itemID="{CAE6D865-74DE-44AC-9425-AD6CFEB96E5C}">
  <ds:schemaRefs>
    <ds:schemaRef ds:uri="2c7b693a-f79a-40dc-9aa8-5525addba8fb"/>
    <ds:schemaRef ds:uri="8206c287-75e3-4842-9d52-ed3c780429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D6AD1A-584E-482A-BAFA-7DC91DB5D1F7}">
  <ds:schemaRefs>
    <ds:schemaRef ds:uri="http://schemas.microsoft.com/sharepoint/v3/contenttype/forms"/>
  </ds:schemaRefs>
</ds:datastoreItem>
</file>

<file path=customXml/itemProps3.xml><?xml version="1.0" encoding="utf-8"?>
<ds:datastoreItem xmlns:ds="http://schemas.openxmlformats.org/officeDocument/2006/customXml" ds:itemID="{1902F423-3355-4F2F-BD1A-BC3699D8A975}">
  <ds:schemaRefs>
    <ds:schemaRef ds:uri="2c7b693a-f79a-40dc-9aa8-5525addba8fb"/>
    <ds:schemaRef ds:uri="8206c287-75e3-4842-9d52-ed3c780429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11</Slides>
  <Notes>9</Notes>
  <HiddenSlides>0</HiddenSlides>
  <ScaleCrop>false</ScaleCrop>
  <HeadingPairs>
    <vt:vector size="4" baseType="variant">
      <vt:variant>
        <vt:lpstr>Theme</vt:lpstr>
      </vt:variant>
      <vt:variant>
        <vt:i4>7</vt:i4>
      </vt:variant>
      <vt:variant>
        <vt:lpstr>Slide Titles</vt:lpstr>
      </vt:variant>
      <vt:variant>
        <vt:i4>11</vt:i4>
      </vt:variant>
    </vt:vector>
  </HeadingPairs>
  <TitlesOfParts>
    <vt:vector size="18" baseType="lpstr">
      <vt:lpstr>9_Custom Design</vt:lpstr>
      <vt:lpstr>10_Custom Design</vt:lpstr>
      <vt:lpstr>2_Custom Design</vt:lpstr>
      <vt:lpstr>12_Custom Design</vt:lpstr>
      <vt:lpstr>13_Custom Design</vt:lpstr>
      <vt:lpstr>5_Custom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FUSE BLACK HEADLINE</dc:title>
  <dc:creator>Christian Humphries</dc:creator>
  <cp:revision>4</cp:revision>
  <dcterms:created xsi:type="dcterms:W3CDTF">2018-07-06T09:29:07Z</dcterms:created>
  <dcterms:modified xsi:type="dcterms:W3CDTF">2025-03-20T12:25:13Z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0x01010072C0CFE1BBBF774BA515085230C48FA0</vt:lpwstr>
  </property>
  <property fmtid="{D5CDD505-2E9C-101B-9397-08002B2CF9AE}" pid="3" name="MediaServiceImageTags">
    <vt:lpwstr/>
  </property>
  <property fmtid="{D5CDD505-2E9C-101B-9397-08002B2CF9AE}" pid="4" name="Order">
    <vt:lpwstr>3070400.00000000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