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2" r:id="rId5"/>
    <p:sldMasterId id="2147483664" r:id="rId6"/>
    <p:sldMasterId id="2147483666" r:id="rId7"/>
  </p:sldMasterIdLst>
  <p:notesMasterIdLst>
    <p:notesMasterId r:id="rId31"/>
  </p:notesMasterIdLst>
  <p:sldIdLst>
    <p:sldId id="282" r:id="rId8"/>
    <p:sldId id="293" r:id="rId9"/>
    <p:sldId id="327" r:id="rId10"/>
    <p:sldId id="328" r:id="rId11"/>
    <p:sldId id="338" r:id="rId12"/>
    <p:sldId id="329" r:id="rId13"/>
    <p:sldId id="298" r:id="rId14"/>
    <p:sldId id="299" r:id="rId15"/>
    <p:sldId id="337" r:id="rId16"/>
    <p:sldId id="300" r:id="rId17"/>
    <p:sldId id="325" r:id="rId18"/>
    <p:sldId id="304" r:id="rId19"/>
    <p:sldId id="305" r:id="rId20"/>
    <p:sldId id="307" r:id="rId21"/>
    <p:sldId id="311" r:id="rId22"/>
    <p:sldId id="313" r:id="rId23"/>
    <p:sldId id="335" r:id="rId24"/>
    <p:sldId id="334" r:id="rId25"/>
    <p:sldId id="333" r:id="rId26"/>
    <p:sldId id="339" r:id="rId27"/>
    <p:sldId id="301" r:id="rId28"/>
    <p:sldId id="330" r:id="rId29"/>
    <p:sldId id="33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1D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58AA96-E1B4-5402-B057-8FDFCE402261}" v="3" dt="2025-03-19T09:08:27.362"/>
    <p1510:client id="{98698D12-FDCD-F8F8-7AC2-A77D24B4D82D}" v="89" dt="2025-03-18T14:47:54.060"/>
    <p1510:client id="{A88A766F-3E91-3FBF-4A87-B5F7C58500DC}" v="432" dt="2025-03-18T14:26:57.350"/>
    <p1510:client id="{B3DB5645-FF64-9ECB-4E81-10F5F74ACD5C}" v="7" dt="2025-03-19T09:49:53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493A7-6ECA-497B-A923-CAD72797502F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F4E05-0EBE-4576-A798-EA001A6546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567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GkasebLFnU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ef.org.uk/what-we-do/un-convention-child-rights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Soccer Aid for UNICEF Academy | Tom Grennan meets Theara in Cambodia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F4E05-0EBE-4576-A798-EA001A6546A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35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https://www.unicef.org.uk/what-we-do/un-convention-child-rights/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1F4E05-0EBE-4576-A798-EA001A6546A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485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58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68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4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73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colorful background with a ball and a blue and pink triangle&#10;&#10;Description automatically generated with medium confidence">
            <a:extLst>
              <a:ext uri="{FF2B5EF4-FFF2-40B4-BE49-F238E27FC236}">
                <a16:creationId xmlns:a16="http://schemas.microsoft.com/office/drawing/2014/main" id="{6003F69A-8FE3-DBEE-DDFB-AB968CC37A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40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5pPr>
      <a:lvl6pPr marL="609585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6pPr>
      <a:lvl7pPr marL="1219170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7pPr>
      <a:lvl8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8pPr>
      <a:lvl9pPr marL="2438339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04792" indent="-304792" algn="l" rtl="0" eaLnBrk="0" fontAlgn="base" hangingPunct="0">
        <a:lnSpc>
          <a:spcPct val="90000"/>
        </a:lnSpc>
        <a:spcBef>
          <a:spcPts val="1333"/>
        </a:spcBef>
        <a:spcAft>
          <a:spcPct val="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37A0B349-3FDF-EF33-8FB6-A028E86EA6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44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5pPr>
      <a:lvl6pPr marL="609585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6pPr>
      <a:lvl7pPr marL="1219170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7pPr>
      <a:lvl8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8pPr>
      <a:lvl9pPr marL="2438339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04792" indent="-304792" algn="l" rtl="0" eaLnBrk="0" fontAlgn="base" hangingPunct="0">
        <a:lnSpc>
          <a:spcPct val="90000"/>
        </a:lnSpc>
        <a:spcBef>
          <a:spcPts val="1333"/>
        </a:spcBef>
        <a:spcAft>
          <a:spcPct val="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A blue and black background&#10;&#10;Description automatically generated">
            <a:extLst>
              <a:ext uri="{FF2B5EF4-FFF2-40B4-BE49-F238E27FC236}">
                <a16:creationId xmlns:a16="http://schemas.microsoft.com/office/drawing/2014/main" id="{8EACE279-B3F3-0A30-C180-5828974467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3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5pPr>
      <a:lvl6pPr marL="609585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6pPr>
      <a:lvl7pPr marL="1219170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7pPr>
      <a:lvl8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8pPr>
      <a:lvl9pPr marL="2438339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04792" indent="-304792" algn="l" rtl="0" eaLnBrk="0" fontAlgn="base" hangingPunct="0">
        <a:lnSpc>
          <a:spcPct val="90000"/>
        </a:lnSpc>
        <a:spcBef>
          <a:spcPts val="1333"/>
        </a:spcBef>
        <a:spcAft>
          <a:spcPct val="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A blue and black background with a blue globe&#10;&#10;Description automatically generated">
            <a:extLst>
              <a:ext uri="{FF2B5EF4-FFF2-40B4-BE49-F238E27FC236}">
                <a16:creationId xmlns:a16="http://schemas.microsoft.com/office/drawing/2014/main" id="{4345F35E-736C-67F3-A699-84E751610D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87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5pPr>
      <a:lvl6pPr marL="609585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6pPr>
      <a:lvl7pPr marL="1219170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7pPr>
      <a:lvl8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8pPr>
      <a:lvl9pPr marL="2438339" algn="l" rtl="0" fontAlgn="base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304792" indent="-304792" algn="l" rtl="0" eaLnBrk="0" fontAlgn="base" hangingPunct="0">
        <a:lnSpc>
          <a:spcPct val="90000"/>
        </a:lnSpc>
        <a:spcBef>
          <a:spcPts val="1333"/>
        </a:spcBef>
        <a:spcAft>
          <a:spcPct val="0"/>
        </a:spcAft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7GkasebLFnU?feature=oembe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her arms crossed&#10;&#10;Description automatically generated">
            <a:extLst>
              <a:ext uri="{FF2B5EF4-FFF2-40B4-BE49-F238E27FC236}">
                <a16:creationId xmlns:a16="http://schemas.microsoft.com/office/drawing/2014/main" id="{9BD6A8CA-3E13-789C-E90E-35A5FBF16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30" y="-210207"/>
            <a:ext cx="9309431" cy="7076965"/>
          </a:xfrm>
          <a:prstGeom prst="rect">
            <a:avLst/>
          </a:prstGeom>
        </p:spPr>
      </p:pic>
      <p:sp>
        <p:nvSpPr>
          <p:cNvPr id="26625" name="Title 1">
            <a:extLst>
              <a:ext uri="{FF2B5EF4-FFF2-40B4-BE49-F238E27FC236}">
                <a16:creationId xmlns:a16="http://schemas.microsoft.com/office/drawing/2014/main" id="{DC0B5FF3-A3DE-5D2F-B2C8-7727FE247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7" y="2286000"/>
            <a:ext cx="929216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fontAlgn="base">
              <a:lnSpc>
                <a:spcPts val="8033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9600" b="1">
                <a:solidFill>
                  <a:srgbClr val="FFFFFF"/>
                </a:solidFill>
                <a:latin typeface="Fuse V.2 Display Black" panose="00000A00000000000000" pitchFamily="50" charset="0"/>
              </a:rPr>
              <a:t>The BIG Soccer Aid for UNICEF Academy Quiz</a:t>
            </a:r>
          </a:p>
        </p:txBody>
      </p:sp>
      <p:pic>
        <p:nvPicPr>
          <p:cNvPr id="4" name="Picture 3" descr="A blue shield with white text&#10;&#10;Description automatically generated">
            <a:extLst>
              <a:ext uri="{FF2B5EF4-FFF2-40B4-BE49-F238E27FC236}">
                <a16:creationId xmlns:a16="http://schemas.microsoft.com/office/drawing/2014/main" id="{46E48B93-AF6D-296E-A2DB-D54A0B01EB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" y="-273"/>
            <a:ext cx="2400848" cy="22953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ubtitle 2">
            <a:extLst>
              <a:ext uri="{FF2B5EF4-FFF2-40B4-BE49-F238E27FC236}">
                <a16:creationId xmlns:a16="http://schemas.microsoft.com/office/drawing/2014/main" id="{76324C10-08BD-AC2B-2687-2370041CAF86}"/>
              </a:ext>
            </a:extLst>
          </p:cNvPr>
          <p:cNvSpPr txBox="1">
            <a:spLocks/>
          </p:cNvSpPr>
          <p:nvPr/>
        </p:nvSpPr>
        <p:spPr bwMode="auto">
          <a:xfrm>
            <a:off x="639813" y="3180798"/>
            <a:ext cx="5033433" cy="211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r>
              <a:rPr lang="en-US" altLang="en-US" sz="3600">
                <a:solidFill>
                  <a:prstClr val="white"/>
                </a:solidFill>
                <a:latin typeface="Fuse V.2 Display Black"/>
                <a:ea typeface="MS PGothic"/>
              </a:rPr>
              <a:t>£10 million</a:t>
            </a:r>
          </a:p>
          <a:p>
            <a:pPr marL="342900" marR="0" lvl="0" indent="-34290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r>
              <a:rPr lang="en-US" altLang="en-US" sz="3600">
                <a:solidFill>
                  <a:prstClr val="white"/>
                </a:solidFill>
                <a:latin typeface="Fuse V.2 Display Black"/>
                <a:ea typeface="MS PGothic"/>
              </a:rPr>
              <a:t>£75 million</a:t>
            </a:r>
          </a:p>
          <a:p>
            <a:pPr marL="342900" marR="0" lvl="0" indent="-34290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lack"/>
                <a:ea typeface="MS PGothic"/>
              </a:rPr>
              <a:t>£</a:t>
            </a:r>
            <a:r>
              <a:rPr lang="en-US" altLang="en-US" sz="3600">
                <a:solidFill>
                  <a:prstClr val="white"/>
                </a:solidFill>
                <a:latin typeface="Fuse V.2 Display Black"/>
                <a:ea typeface="MS PGothic"/>
              </a:rPr>
              <a:t>106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lack"/>
                <a:ea typeface="MS PGothic"/>
              </a:rPr>
              <a:t> </a:t>
            </a:r>
            <a:r>
              <a:rPr lang="en-US" altLang="en-US" sz="3600">
                <a:solidFill>
                  <a:prstClr val="white"/>
                </a:solidFill>
                <a:latin typeface="Fuse V.2 Display Black"/>
                <a:ea typeface="MS PGothic"/>
              </a:rPr>
              <a:t>million</a:t>
            </a:r>
          </a:p>
          <a:p>
            <a:pPr marL="342900" marR="0" lvl="0" indent="-34290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r>
              <a:rPr lang="en-US" altLang="en-US" sz="3600">
                <a:solidFill>
                  <a:prstClr val="white"/>
                </a:solidFill>
                <a:latin typeface="Fuse V.2 Display Black"/>
                <a:ea typeface="MS PGothic"/>
              </a:rPr>
              <a:t>£54 million</a:t>
            </a:r>
            <a:endParaRPr lang="en-US" alt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se V.2 Display Black"/>
              <a:ea typeface="MS PGothic"/>
            </a:endParaRPr>
          </a:p>
        </p:txBody>
      </p:sp>
      <p:pic>
        <p:nvPicPr>
          <p:cNvPr id="34821" name="Picture 2">
            <a:extLst>
              <a:ext uri="{FF2B5EF4-FFF2-40B4-BE49-F238E27FC236}">
                <a16:creationId xmlns:a16="http://schemas.microsoft.com/office/drawing/2014/main" id="{2D6D2396-F73C-3CDC-EF3A-7731601FB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11" y="1783671"/>
            <a:ext cx="5338233" cy="374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itle 1">
            <a:extLst>
              <a:ext uri="{FF2B5EF4-FFF2-40B4-BE49-F238E27FC236}">
                <a16:creationId xmlns:a16="http://schemas.microsoft.com/office/drawing/2014/main" id="{45FF6CB6-926E-E0D6-9718-929999E14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4132" y="2510745"/>
            <a:ext cx="3879851" cy="278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lack"/>
                <a:ea typeface="MS PGothic"/>
              </a:rPr>
              <a:t>Answer – c</a:t>
            </a:r>
            <a:r>
              <a:rPr lang="en-US" altLang="en-US" sz="5400" b="1">
                <a:solidFill>
                  <a:prstClr val="white"/>
                </a:solidFill>
                <a:latin typeface="Fuse V.2 Display Black"/>
                <a:ea typeface="MS PGothic"/>
              </a:rPr>
              <a:t>)£106 million</a:t>
            </a: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old"/>
                <a:ea typeface="MS PGothic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FC26FC-52C5-93DA-6174-E0C502430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813" y="724787"/>
            <a:ext cx="9379910" cy="211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>
                <a:solidFill>
                  <a:prstClr val="white"/>
                </a:solidFill>
                <a:latin typeface="Fuse V.2 Display Black"/>
                <a:ea typeface="MS PGothic"/>
              </a:rPr>
              <a:t>9. How much money has Soccer Aid raised for UNICEF?</a:t>
            </a:r>
          </a:p>
        </p:txBody>
      </p:sp>
    </p:spTree>
    <p:extLst>
      <p:ext uri="{BB962C8B-B14F-4D97-AF65-F5344CB8AC3E}">
        <p14:creationId xmlns:p14="http://schemas.microsoft.com/office/powerpoint/2010/main" val="187782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42F2B-8AD9-FD6A-4B0A-C43A7FE12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ubtitle 2">
            <a:extLst>
              <a:ext uri="{FF2B5EF4-FFF2-40B4-BE49-F238E27FC236}">
                <a16:creationId xmlns:a16="http://schemas.microsoft.com/office/drawing/2014/main" id="{0B335DB4-7C5C-925A-DD12-85636901A2AF}"/>
              </a:ext>
            </a:extLst>
          </p:cNvPr>
          <p:cNvSpPr txBox="1">
            <a:spLocks/>
          </p:cNvSpPr>
          <p:nvPr/>
        </p:nvSpPr>
        <p:spPr bwMode="auto">
          <a:xfrm>
            <a:off x="639813" y="3088832"/>
            <a:ext cx="6215846" cy="211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marR="0" lvl="0" indent="-34290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r>
              <a:rPr lang="en-US" altLang="en-US" sz="3600">
                <a:solidFill>
                  <a:prstClr val="white"/>
                </a:solidFill>
                <a:latin typeface="Fuse V.2 Display Black"/>
                <a:ea typeface="MS PGothic"/>
              </a:rPr>
              <a:t>The Right to Play</a:t>
            </a:r>
          </a:p>
          <a:p>
            <a:pPr marL="342900" marR="0" lvl="0" indent="-34290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r>
              <a:rPr lang="en-US" altLang="en-US" sz="3600">
                <a:solidFill>
                  <a:prstClr val="white"/>
                </a:solidFill>
                <a:latin typeface="Fuse V.2 Display Black"/>
                <a:ea typeface="MS PGothic"/>
              </a:rPr>
              <a:t>The Right to an Education</a:t>
            </a:r>
          </a:p>
          <a:p>
            <a:pPr marL="342900" marR="0" lvl="0" indent="-34290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lack"/>
                <a:ea typeface="MS PGothic"/>
              </a:rPr>
              <a:t>The Right to Watch TV</a:t>
            </a:r>
            <a:endParaRPr lang="en-US" altLang="en-US" sz="3600">
              <a:solidFill>
                <a:prstClr val="white"/>
              </a:solidFill>
              <a:latin typeface="Fuse V.2 Display Black"/>
              <a:ea typeface="MS PGothic"/>
            </a:endParaRPr>
          </a:p>
        </p:txBody>
      </p:sp>
      <p:pic>
        <p:nvPicPr>
          <p:cNvPr id="34821" name="Picture 2">
            <a:extLst>
              <a:ext uri="{FF2B5EF4-FFF2-40B4-BE49-F238E27FC236}">
                <a16:creationId xmlns:a16="http://schemas.microsoft.com/office/drawing/2014/main" id="{1887F207-43C7-2291-3990-B139F1FF6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597" y="1731120"/>
            <a:ext cx="4996647" cy="380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itle 1">
            <a:extLst>
              <a:ext uri="{FF2B5EF4-FFF2-40B4-BE49-F238E27FC236}">
                <a16:creationId xmlns:a16="http://schemas.microsoft.com/office/drawing/2014/main" id="{5948018F-BFD1-686B-42A2-D47266439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201" y="2748871"/>
            <a:ext cx="3879851" cy="278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lack"/>
                <a:ea typeface="MS PGothic"/>
              </a:rPr>
              <a:t>Answer – c</a:t>
            </a:r>
            <a:r>
              <a:rPr lang="en-US" altLang="en-US" sz="4000" b="1">
                <a:solidFill>
                  <a:prstClr val="white"/>
                </a:solidFill>
                <a:latin typeface="Fuse V.2 Display Black"/>
                <a:ea typeface="MS PGothic"/>
              </a:rPr>
              <a:t>) The Right to Watch TV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lack"/>
                <a:ea typeface="MS PGothic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03E9B2-088F-BA05-A7A0-41AD7408F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813" y="724787"/>
            <a:ext cx="9379910" cy="211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>
                <a:solidFill>
                  <a:prstClr val="white"/>
                </a:solidFill>
                <a:latin typeface="Fuse V.2 Display Black"/>
                <a:ea typeface="MS PGothic"/>
              </a:rPr>
              <a:t>10. Which of these is </a:t>
            </a:r>
            <a:r>
              <a:rPr lang="en-US" altLang="en-US" sz="6000" b="1" u="sng">
                <a:solidFill>
                  <a:prstClr val="white"/>
                </a:solidFill>
                <a:latin typeface="Fuse V.2 Display Black"/>
                <a:ea typeface="MS PGothic"/>
              </a:rPr>
              <a:t>not</a:t>
            </a:r>
            <a:r>
              <a:rPr lang="en-US" altLang="en-US" sz="6000" b="1">
                <a:solidFill>
                  <a:prstClr val="white"/>
                </a:solidFill>
                <a:latin typeface="Fuse V.2 Display Black"/>
                <a:ea typeface="MS PGothic"/>
              </a:rPr>
              <a:t> the Rights of a Child?</a:t>
            </a:r>
          </a:p>
        </p:txBody>
      </p:sp>
    </p:spTree>
    <p:extLst>
      <p:ext uri="{BB962C8B-B14F-4D97-AF65-F5344CB8AC3E}">
        <p14:creationId xmlns:p14="http://schemas.microsoft.com/office/powerpoint/2010/main" val="275855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ubtitle 2">
            <a:extLst>
              <a:ext uri="{FF2B5EF4-FFF2-40B4-BE49-F238E27FC236}">
                <a16:creationId xmlns:a16="http://schemas.microsoft.com/office/drawing/2014/main" id="{76324C10-08BD-AC2B-2687-2370041CAF86}"/>
              </a:ext>
            </a:extLst>
          </p:cNvPr>
          <p:cNvSpPr txBox="1">
            <a:spLocks/>
          </p:cNvSpPr>
          <p:nvPr/>
        </p:nvSpPr>
        <p:spPr bwMode="auto">
          <a:xfrm>
            <a:off x="1067532" y="3730564"/>
            <a:ext cx="5033433" cy="211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514350" indent="-514350" defTabSz="609585" fontAlgn="base"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AutoNum type="alphaLcPeriod"/>
              <a:defRPr/>
            </a:pPr>
            <a:r>
              <a:rPr lang="en-US" altLang="en-US" sz="3200">
                <a:solidFill>
                  <a:prstClr val="white"/>
                </a:solidFill>
                <a:latin typeface="Fuse V.2 Display Black"/>
                <a:ea typeface="MS PGothic"/>
              </a:rPr>
              <a:t>Louis Tomlinson</a:t>
            </a:r>
            <a:endParaRPr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se V.2 Display Black"/>
              <a:ea typeface="MS PGothic" panose="020B0600070205080204" pitchFamily="34" charset="-128"/>
            </a:endParaRPr>
          </a:p>
          <a:p>
            <a:pPr marL="514350" indent="-514350" defTabSz="609585" fontAlgn="base"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FontTx/>
              <a:buAutoNum type="alphaLcPeriod"/>
            </a:pPr>
            <a:r>
              <a:rPr lang="en-US" altLang="en-US" sz="3200">
                <a:solidFill>
                  <a:prstClr val="white"/>
                </a:solidFill>
                <a:latin typeface="Fuse V.2 Display Black"/>
                <a:ea typeface="MS PGothic"/>
              </a:rPr>
              <a:t>Robbie Williams</a:t>
            </a:r>
          </a:p>
          <a:p>
            <a:pPr marL="514350" indent="-514350" defTabSz="609585" fontAlgn="base"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FontTx/>
              <a:buAutoNum type="alphaLcPeriod"/>
            </a:pPr>
            <a:r>
              <a:rPr lang="en-US" altLang="en-US" sz="3200">
                <a:solidFill>
                  <a:prstClr val="white"/>
                </a:solidFill>
                <a:latin typeface="Fuse V.2 Display Black"/>
                <a:ea typeface="MS PGothic"/>
              </a:rPr>
              <a:t>David James</a:t>
            </a:r>
          </a:p>
          <a:p>
            <a:pPr marL="514350" indent="-514350" defTabSz="609585" fontAlgn="base"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FontTx/>
              <a:buAutoNum type="alphaLcPeriod"/>
            </a:pPr>
            <a:r>
              <a:rPr lang="en-US" altLang="en-US" sz="3200">
                <a:solidFill>
                  <a:prstClr val="white"/>
                </a:solidFill>
                <a:latin typeface="Fuse V.2 Display Black"/>
                <a:ea typeface="MS PGothic"/>
              </a:rPr>
              <a:t>Sir Mo Farah</a:t>
            </a:r>
          </a:p>
          <a:p>
            <a:pPr marL="514350" marR="0" lvl="0" indent="-51435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SzTx/>
              <a:buAutoNum type="alphaLcPeriod"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 LT Pro 55" panose="020B0603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4819" name="Subtitle 2">
            <a:extLst>
              <a:ext uri="{FF2B5EF4-FFF2-40B4-BE49-F238E27FC236}">
                <a16:creationId xmlns:a16="http://schemas.microsoft.com/office/drawing/2014/main" id="{C0F0E9DB-030B-A53F-E7CA-95AE709F6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717552"/>
            <a:ext cx="6697133" cy="55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fontAlgn="base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  <a:defRPr/>
            </a:pPr>
            <a:r>
              <a:rPr lang="en-US" altLang="en-US" sz="4000" b="1">
                <a:solidFill>
                  <a:srgbClr val="00AEEF"/>
                </a:solidFill>
                <a:latin typeface="Fuse V.2 Display Black"/>
                <a:ea typeface="MS PGothic"/>
              </a:rPr>
              <a:t>11. Can you name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Fuse V.2 Display Black"/>
                <a:ea typeface="MS PGothic"/>
              </a:rPr>
              <a:t> this Soccer Aid for UNICEF </a:t>
            </a:r>
            <a:r>
              <a:rPr lang="en-US" altLang="en-US" sz="4000" b="1">
                <a:solidFill>
                  <a:srgbClr val="00AEEF"/>
                </a:solidFill>
                <a:latin typeface="Fuse V.2 Display Black"/>
                <a:ea typeface="MS PGothic"/>
              </a:rPr>
              <a:t>2025 player?</a:t>
            </a: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Fuse V.2 Display Black"/>
              <a:ea typeface="MS PGothic"/>
            </a:endParaRPr>
          </a:p>
        </p:txBody>
      </p:sp>
      <p:pic>
        <p:nvPicPr>
          <p:cNvPr id="2" name="Picture 1" descr="A person in a football jersey&#10;&#10;AI-generated content may be incorrect.">
            <a:extLst>
              <a:ext uri="{FF2B5EF4-FFF2-40B4-BE49-F238E27FC236}">
                <a16:creationId xmlns:a16="http://schemas.microsoft.com/office/drawing/2014/main" id="{A6C0BFA3-BE78-A813-D41F-C91552B27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417" y="1879023"/>
            <a:ext cx="3428712" cy="3700319"/>
          </a:xfrm>
          <a:prstGeom prst="rect">
            <a:avLst/>
          </a:prstGeom>
        </p:spPr>
      </p:pic>
      <p:pic>
        <p:nvPicPr>
          <p:cNvPr id="5" name="Picture 4" descr="A person in a football jersey&#10;&#10;AI-generated content may be incorrect.">
            <a:extLst>
              <a:ext uri="{FF2B5EF4-FFF2-40B4-BE49-F238E27FC236}">
                <a16:creationId xmlns:a16="http://schemas.microsoft.com/office/drawing/2014/main" id="{B62CD04B-4684-D7F9-6066-ECA9A175DB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96"/>
          <a:stretch/>
        </p:blipFill>
        <p:spPr>
          <a:xfrm>
            <a:off x="1085273" y="2597065"/>
            <a:ext cx="3912499" cy="837190"/>
          </a:xfrm>
          <a:prstGeom prst="rect">
            <a:avLst/>
          </a:prstGeom>
        </p:spPr>
      </p:pic>
      <p:sp>
        <p:nvSpPr>
          <p:cNvPr id="34822" name="Title 1">
            <a:extLst>
              <a:ext uri="{FF2B5EF4-FFF2-40B4-BE49-F238E27FC236}">
                <a16:creationId xmlns:a16="http://schemas.microsoft.com/office/drawing/2014/main" id="{45FF6CB6-926E-E0D6-9718-929999E14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673" y="745776"/>
            <a:ext cx="3879851" cy="278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lack"/>
                <a:ea typeface="MS PGothic"/>
              </a:rPr>
              <a:t>Answer – </a:t>
            </a:r>
            <a:endParaRPr lang="en-US">
              <a:solidFill>
                <a:prstClr val="white"/>
              </a:solidFill>
            </a:endParaRPr>
          </a:p>
          <a:p>
            <a:pPr algn="ctr" defTabSz="121917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>
                <a:solidFill>
                  <a:prstClr val="white"/>
                </a:solidFill>
                <a:latin typeface="Fuse V.2 Display Black"/>
                <a:ea typeface="MS PGothic"/>
              </a:rPr>
              <a:t>a) Louis Tomlinson</a:t>
            </a: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8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A936FAFA-DA5E-B425-7242-CA8107135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685" y="560918"/>
            <a:ext cx="6369049" cy="137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5850" b="1">
                <a:solidFill>
                  <a:prstClr val="white"/>
                </a:solidFill>
                <a:latin typeface="Fuse V.2 Display Black"/>
                <a:ea typeface="MS PGothic"/>
              </a:rPr>
              <a:t>12. </a:t>
            </a:r>
            <a:r>
              <a:rPr kumimoji="0" lang="en-US" altLang="en-US" sz="58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lack"/>
                <a:ea typeface="MS PGothic"/>
              </a:rPr>
              <a:t>Finish the Soccer Aid for </a:t>
            </a:r>
            <a:r>
              <a:rPr lang="en-US" altLang="en-US" sz="5850" b="1">
                <a:solidFill>
                  <a:prstClr val="white"/>
                </a:solidFill>
                <a:latin typeface="Fuse V.2 Display Black"/>
                <a:ea typeface="MS PGothic"/>
              </a:rPr>
              <a:t>UNICEF </a:t>
            </a:r>
            <a:r>
              <a:rPr kumimoji="0" lang="en-US" altLang="en-US" sz="58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lack"/>
                <a:ea typeface="MS PGothic"/>
              </a:rPr>
              <a:t>tagline</a:t>
            </a:r>
          </a:p>
        </p:txBody>
      </p:sp>
      <p:sp>
        <p:nvSpPr>
          <p:cNvPr id="28674" name="Subtitle 2">
            <a:extLst>
              <a:ext uri="{FF2B5EF4-FFF2-40B4-BE49-F238E27FC236}">
                <a16:creationId xmlns:a16="http://schemas.microsoft.com/office/drawing/2014/main" id="{1C4D3457-DED0-F678-CDC5-5225775D3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25" y="3161929"/>
            <a:ext cx="6697133" cy="55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Fuse V.2 Display Black"/>
                <a:ea typeface="MS PGothic"/>
              </a:rPr>
              <a:t>Play for every….</a:t>
            </a:r>
            <a:endParaRPr lang="en-US" altLang="en-US" sz="5400" b="1" i="0" u="none" strike="noStrike" kern="1200" cap="none" spc="0" normalizeH="0" baseline="0" noProof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Fuse V.2 Display Black"/>
              <a:ea typeface="MS PGothic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123E7F8-09D3-9A79-B176-49DF4B4D7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4480" y="3161928"/>
            <a:ext cx="6697133" cy="55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se V.2 Display Black"/>
                <a:ea typeface="MS PGothic"/>
              </a:rPr>
              <a:t>child</a:t>
            </a:r>
          </a:p>
        </p:txBody>
      </p:sp>
    </p:spTree>
    <p:extLst>
      <p:ext uri="{BB962C8B-B14F-4D97-AF65-F5344CB8AC3E}">
        <p14:creationId xmlns:p14="http://schemas.microsoft.com/office/powerpoint/2010/main" val="123417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A936FAFA-DA5E-B425-7242-CA8107135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685" y="560918"/>
            <a:ext cx="6369049" cy="137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5850" b="1">
                <a:solidFill>
                  <a:prstClr val="white"/>
                </a:solidFill>
                <a:latin typeface="Fuse V.2 Display Black"/>
                <a:ea typeface="MS PGothic"/>
              </a:rPr>
              <a:t>13. </a:t>
            </a:r>
            <a:r>
              <a:rPr kumimoji="0" lang="en-US" altLang="en-US" sz="58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lack"/>
                <a:ea typeface="MS PGothic"/>
              </a:rPr>
              <a:t>Which country that UNICEF works in does this flag belong to?</a:t>
            </a:r>
          </a:p>
        </p:txBody>
      </p:sp>
      <p:sp>
        <p:nvSpPr>
          <p:cNvPr id="28674" name="Subtitle 2">
            <a:extLst>
              <a:ext uri="{FF2B5EF4-FFF2-40B4-BE49-F238E27FC236}">
                <a16:creationId xmlns:a16="http://schemas.microsoft.com/office/drawing/2014/main" id="{1C4D3457-DED0-F678-CDC5-5225775D3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684" y="3680346"/>
            <a:ext cx="6697133" cy="55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se V.2 Display Black"/>
                <a:ea typeface="MS PGothic"/>
              </a:rPr>
              <a:t>Answer - Romania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1BD751-8C67-7D51-8C8A-AB84A08141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817" y="1786758"/>
            <a:ext cx="4571161" cy="304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6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A936FAFA-DA5E-B425-7242-CA8107135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685" y="560918"/>
            <a:ext cx="6369049" cy="137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5850" b="1">
                <a:solidFill>
                  <a:prstClr val="white"/>
                </a:solidFill>
                <a:latin typeface="Fuse V.2 Display Black"/>
                <a:ea typeface="MS PGothic"/>
              </a:rPr>
              <a:t>14. </a:t>
            </a:r>
            <a:r>
              <a:rPr kumimoji="0" lang="en-US" altLang="en-US" sz="58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lack"/>
                <a:ea typeface="MS PGothic"/>
              </a:rPr>
              <a:t>Who was the first female captain at Soccer Aid for UNNCEF?</a:t>
            </a:r>
          </a:p>
        </p:txBody>
      </p:sp>
      <p:sp>
        <p:nvSpPr>
          <p:cNvPr id="28674" name="Subtitle 2">
            <a:extLst>
              <a:ext uri="{FF2B5EF4-FFF2-40B4-BE49-F238E27FC236}">
                <a16:creationId xmlns:a16="http://schemas.microsoft.com/office/drawing/2014/main" id="{1C4D3457-DED0-F678-CDC5-5225775D3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71" y="3322503"/>
            <a:ext cx="6697133" cy="55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se V.2 Display Black"/>
                <a:ea typeface="MS PGothic"/>
              </a:rPr>
              <a:t>Answer – Jill Scott</a:t>
            </a:r>
            <a:endParaRPr lang="en-US" altLang="en-US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se V.2 Display Black"/>
              <a:ea typeface="MS PGothic"/>
            </a:endParaRPr>
          </a:p>
        </p:txBody>
      </p:sp>
      <p:pic>
        <p:nvPicPr>
          <p:cNvPr id="2" name="Picture 1" descr="A person holding a football ball&#10;&#10;AI-generated content may be incorrect.">
            <a:extLst>
              <a:ext uri="{FF2B5EF4-FFF2-40B4-BE49-F238E27FC236}">
                <a16:creationId xmlns:a16="http://schemas.microsoft.com/office/drawing/2014/main" id="{E715DE9B-06E2-5283-510C-A26A914233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877" y="-341586"/>
            <a:ext cx="8364522" cy="719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ubtitle 2">
            <a:extLst>
              <a:ext uri="{FF2B5EF4-FFF2-40B4-BE49-F238E27FC236}">
                <a16:creationId xmlns:a16="http://schemas.microsoft.com/office/drawing/2014/main" id="{1C4D3457-DED0-F678-CDC5-5225775D3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587" y="3418404"/>
            <a:ext cx="6697133" cy="55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fontAlgn="base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se V.2 Display Black"/>
                <a:ea typeface="MS PGothic"/>
              </a:rPr>
              <a:t>Answer </a:t>
            </a:r>
            <a:r>
              <a:rPr lang="en-US" altLang="en-US" sz="4000" b="1">
                <a:solidFill>
                  <a:schemeClr val="bg1"/>
                </a:solidFill>
                <a:latin typeface="Fuse V.2 Display Black"/>
                <a:ea typeface="MS PGothic"/>
              </a:rPr>
              <a:t>- Bangladesh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se V.2 Display Black"/>
                <a:ea typeface="MS PGothic"/>
              </a:rPr>
              <a:t> </a:t>
            </a:r>
            <a:endParaRPr lang="en-US" altLang="en-US" sz="4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se V.2 Display Black"/>
              <a:ea typeface="MS PGothic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E2F362-1035-1D52-EDAC-57F2FC3EF587}"/>
              </a:ext>
            </a:extLst>
          </p:cNvPr>
          <p:cNvSpPr txBox="1"/>
          <p:nvPr/>
        </p:nvSpPr>
        <p:spPr>
          <a:xfrm>
            <a:off x="496388" y="506827"/>
            <a:ext cx="6096000" cy="16767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121917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800" b="1">
                <a:solidFill>
                  <a:prstClr val="white"/>
                </a:solidFill>
                <a:latin typeface="Fuse V.2 Display Black"/>
                <a:ea typeface="MS PGothic"/>
              </a:rPr>
              <a:t>15. Which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lack"/>
                <a:ea typeface="MS PGothic"/>
              </a:rPr>
              <a:t> country that UNICEF works in does this flag belong to?</a:t>
            </a:r>
            <a:endParaRPr lang="en-US" altLang="en-US" sz="4800" b="1">
              <a:solidFill>
                <a:prstClr val="white"/>
              </a:solidFill>
              <a:latin typeface="Fuse V.2 Display Black"/>
              <a:ea typeface="MS PGothic"/>
            </a:endParaRPr>
          </a:p>
        </p:txBody>
      </p:sp>
      <p:pic>
        <p:nvPicPr>
          <p:cNvPr id="2" name="Picture 1" descr="Bangladesh - Wikipedia">
            <a:extLst>
              <a:ext uri="{FF2B5EF4-FFF2-40B4-BE49-F238E27FC236}">
                <a16:creationId xmlns:a16="http://schemas.microsoft.com/office/drawing/2014/main" id="{9C14EB13-5A2A-0FB5-54F9-79622561E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209" y="2176992"/>
            <a:ext cx="6043083" cy="358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1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E162C-3B82-F7EA-2499-D451BC915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33CBFC8-0E5F-B704-29BA-71177A010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68" y="535882"/>
            <a:ext cx="6369049" cy="137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5850" b="1">
                <a:solidFill>
                  <a:prstClr val="white"/>
                </a:solidFill>
                <a:latin typeface="Fuse V.2 Display Black"/>
                <a:ea typeface="MS PGothic"/>
              </a:rPr>
              <a:t>16. </a:t>
            </a:r>
            <a:r>
              <a:rPr kumimoji="0" lang="en-US" altLang="en-US" sz="58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lack"/>
                <a:ea typeface="MS PGothic"/>
              </a:rPr>
              <a:t>What year was UNICEF founded?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49B3481-0474-1942-3698-1D5022222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438" y="4334862"/>
            <a:ext cx="5790615" cy="94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fontAlgn="base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  <a:defRPr/>
            </a:pPr>
            <a:r>
              <a:rPr lang="en-US" altLang="en-US" sz="4800" b="1">
                <a:solidFill>
                  <a:schemeClr val="bg1"/>
                </a:solidFill>
                <a:latin typeface="Fuse V.2 Display Black"/>
                <a:ea typeface="MS PGothic"/>
              </a:rPr>
              <a:t>Answer-c) 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se V.2 Display Black"/>
                <a:ea typeface="MS PGothic"/>
              </a:rPr>
              <a:t>1946</a:t>
            </a:r>
            <a:endParaRPr lang="en-US" sz="4800">
              <a:solidFill>
                <a:schemeClr val="bg1"/>
              </a:solidFill>
              <a:latin typeface="Fuse V.2 Display Black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C0D05-C865-23A7-B4CC-35EC9E482A2A}"/>
              </a:ext>
            </a:extLst>
          </p:cNvPr>
          <p:cNvSpPr txBox="1"/>
          <p:nvPr/>
        </p:nvSpPr>
        <p:spPr>
          <a:xfrm>
            <a:off x="631002" y="1912790"/>
            <a:ext cx="5126553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lphaLcParenR"/>
            </a:pPr>
            <a:r>
              <a:rPr lang="en-US" sz="4400">
                <a:solidFill>
                  <a:schemeClr val="bg1"/>
                </a:solidFill>
                <a:latin typeface="Fuse V.2 Display Black"/>
                <a:ea typeface="Calibri"/>
                <a:cs typeface="Calibri"/>
              </a:rPr>
              <a:t> 1952</a:t>
            </a:r>
          </a:p>
          <a:p>
            <a:pPr marL="342900" indent="-342900">
              <a:buAutoNum type="alphaLcParenR"/>
            </a:pPr>
            <a:r>
              <a:rPr lang="en-US" sz="4400">
                <a:solidFill>
                  <a:schemeClr val="bg1"/>
                </a:solidFill>
                <a:latin typeface="Fuse V.2 Display Black"/>
                <a:ea typeface="Calibri"/>
                <a:cs typeface="Calibri"/>
              </a:rPr>
              <a:t> 1882</a:t>
            </a:r>
          </a:p>
          <a:p>
            <a:pPr marL="342900" indent="-342900">
              <a:buAutoNum type="alphaLcParenR"/>
            </a:pPr>
            <a:r>
              <a:rPr lang="en-US" sz="4400">
                <a:solidFill>
                  <a:schemeClr val="bg1"/>
                </a:solidFill>
                <a:latin typeface="Fuse V.2 Display Black"/>
                <a:ea typeface="Calibri"/>
                <a:cs typeface="Calibri"/>
              </a:rPr>
              <a:t> 1946</a:t>
            </a:r>
          </a:p>
        </p:txBody>
      </p:sp>
      <p:pic>
        <p:nvPicPr>
          <p:cNvPr id="10" name="Picture 2" descr="A pink rectangle on a black background&#10;&#10;AI-generated content may be incorrect.">
            <a:extLst>
              <a:ext uri="{FF2B5EF4-FFF2-40B4-BE49-F238E27FC236}">
                <a16:creationId xmlns:a16="http://schemas.microsoft.com/office/drawing/2014/main" id="{E313D1D5-CC8C-E409-3C6D-E6C97504B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11" y="1612878"/>
            <a:ext cx="5614129" cy="391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B57B22-8430-8C34-2D8C-38EB0E1033FD}"/>
              </a:ext>
            </a:extLst>
          </p:cNvPr>
          <p:cNvSpPr txBox="1"/>
          <p:nvPr/>
        </p:nvSpPr>
        <p:spPr>
          <a:xfrm>
            <a:off x="7124559" y="2497693"/>
            <a:ext cx="354915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Univers LT Pro 55"/>
                <a:ea typeface="+mn-lt"/>
                <a:cs typeface="+mn-lt"/>
              </a:rPr>
              <a:t>The United Nations International Children's Emergency Fund (UNICEF) was established in 1946, in the aftermath of World War II.</a:t>
            </a:r>
            <a:endParaRPr lang="en-US" sz="2400">
              <a:solidFill>
                <a:schemeClr val="bg1"/>
              </a:solidFill>
              <a:latin typeface="Univers LT Pro 55"/>
            </a:endParaRPr>
          </a:p>
        </p:txBody>
      </p:sp>
    </p:spTree>
    <p:extLst>
      <p:ext uri="{BB962C8B-B14F-4D97-AF65-F5344CB8AC3E}">
        <p14:creationId xmlns:p14="http://schemas.microsoft.com/office/powerpoint/2010/main" val="91394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73AFD-AA41-0DEC-0990-8BE0C2870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D3619ABB-F69C-E015-38BC-2F99D0629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68" y="535882"/>
            <a:ext cx="7194549" cy="137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5850" b="1">
                <a:solidFill>
                  <a:prstClr val="white"/>
                </a:solidFill>
                <a:latin typeface="Fuse V.2 Display Black"/>
                <a:ea typeface="MS PGothic"/>
              </a:rPr>
              <a:t>17. Do you know which musician created Soccer Aid</a:t>
            </a:r>
            <a:r>
              <a:rPr kumimoji="0" lang="en-US" altLang="en-US" sz="58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lack"/>
                <a:ea typeface="MS PGothic"/>
              </a:rPr>
              <a:t>?</a:t>
            </a:r>
            <a:endParaRPr lang="en-US" altLang="en-US" sz="58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se V.2 Display Black"/>
              <a:ea typeface="MS PGothic"/>
            </a:endParaRPr>
          </a:p>
        </p:txBody>
      </p:sp>
      <p:sp>
        <p:nvSpPr>
          <p:cNvPr id="28674" name="Subtitle 2">
            <a:extLst>
              <a:ext uri="{FF2B5EF4-FFF2-40B4-BE49-F238E27FC236}">
                <a16:creationId xmlns:a16="http://schemas.microsoft.com/office/drawing/2014/main" id="{737E5F4A-B7EF-CE61-2B35-0C7C1117A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83" y="2961583"/>
            <a:ext cx="5790615" cy="94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fontAlgn="base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se V.2 Display Black"/>
                <a:ea typeface="MS PGothic"/>
              </a:rPr>
              <a:t>Answer- </a:t>
            </a:r>
            <a:endParaRPr lang="en-US" altLang="en-US" sz="4800" b="1">
              <a:solidFill>
                <a:schemeClr val="bg1"/>
              </a:solidFill>
              <a:latin typeface="Fuse V.2 Display Black"/>
              <a:ea typeface="MS PGothic"/>
            </a:endParaRPr>
          </a:p>
          <a:p>
            <a:pPr defTabSz="1219170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  <a:defRPr/>
            </a:pPr>
            <a:r>
              <a:rPr lang="en-US" altLang="en-US" sz="4800" b="1">
                <a:solidFill>
                  <a:schemeClr val="bg1"/>
                </a:solidFill>
                <a:latin typeface="Fuse V.2 Display Black"/>
                <a:ea typeface="MS PGothic"/>
              </a:rPr>
              <a:t>Robbie Williams!</a:t>
            </a:r>
            <a:endParaRPr lang="en-US" altLang="en-US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se V.2 Display Black"/>
              <a:ea typeface="MS PGothic"/>
            </a:endParaRPr>
          </a:p>
        </p:txBody>
      </p:sp>
      <p:pic>
        <p:nvPicPr>
          <p:cNvPr id="3" name="Picture 2" descr="A person pointing at his shirt&#10;&#10;AI-generated content may be incorrect.">
            <a:extLst>
              <a:ext uri="{FF2B5EF4-FFF2-40B4-BE49-F238E27FC236}">
                <a16:creationId xmlns:a16="http://schemas.microsoft.com/office/drawing/2014/main" id="{799CD236-A9B2-277B-B8E1-C1CEB9D731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14" y="0"/>
            <a:ext cx="91436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4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6379D-436A-5D03-2349-C218D5AA3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E043579B-8831-4950-F94B-03B2D6340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68" y="535882"/>
            <a:ext cx="6369049" cy="137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5850" b="1">
                <a:solidFill>
                  <a:prstClr val="white"/>
                </a:solidFill>
                <a:latin typeface="Fuse V.2 Display Black"/>
                <a:ea typeface="MS PGothic"/>
              </a:rPr>
              <a:t>18. Other than the Right to Play, can you name 3 other Rights of a Child?</a:t>
            </a:r>
            <a:endParaRPr lang="en-US" altLang="en-US" sz="585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se V.2 Display Black" panose="00000A00000000000000" pitchFamily="50" charset="0"/>
              <a:ea typeface="MS PGothic" panose="020B0600070205080204" pitchFamily="34" charset="-128"/>
            </a:endParaRPr>
          </a:p>
        </p:txBody>
      </p:sp>
      <p:pic>
        <p:nvPicPr>
          <p:cNvPr id="3" name="Picture 2" descr="The United Nations Convention on the Rights of the Child (UNCRC): The  Children's Version | Save the Children's Resource Centre">
            <a:extLst>
              <a:ext uri="{FF2B5EF4-FFF2-40B4-BE49-F238E27FC236}">
                <a16:creationId xmlns:a16="http://schemas.microsoft.com/office/drawing/2014/main" id="{5AC3C5D1-0C8A-6494-4888-17EDFCAED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21" y="3427"/>
            <a:ext cx="5318233" cy="763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8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3EACE2C-6AB4-5E2F-0045-9ECF9D04D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715" y="759131"/>
            <a:ext cx="10061552" cy="456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prstClr val="white"/>
                </a:solidFill>
                <a:latin typeface="Fuse V.2 Display Black"/>
                <a:ea typeface="MS PGothic"/>
              </a:rPr>
              <a:t>1. What does the ‘C’</a:t>
            </a:r>
            <a:endParaRPr lang="en-US" dirty="0">
              <a:solidFill>
                <a:prstClr val="white"/>
              </a:solidFill>
              <a:cs typeface="Calibri" panose="020F0502020204030204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prstClr val="white"/>
                </a:solidFill>
                <a:latin typeface="Fuse V.2 Display Black"/>
                <a:ea typeface="MS PGothic"/>
              </a:rPr>
              <a:t>in UNICEF stand for?</a:t>
            </a:r>
          </a:p>
          <a:p>
            <a:pPr marL="1143000" indent="-1143000" defTabSz="121917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altLang="en-US" sz="5400" b="1" dirty="0">
                <a:solidFill>
                  <a:prstClr val="white"/>
                </a:solidFill>
                <a:latin typeface="Fuse V.2 Display Black"/>
                <a:ea typeface="MS PGothic"/>
              </a:rPr>
              <a:t>Cats</a:t>
            </a:r>
          </a:p>
          <a:p>
            <a:pPr marL="1143000" indent="-1143000" defTabSz="121917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altLang="en-US" sz="5400" b="1" dirty="0">
                <a:solidFill>
                  <a:prstClr val="white"/>
                </a:solidFill>
                <a:latin typeface="Fuse V.2 Display Black"/>
                <a:ea typeface="MS PGothic"/>
              </a:rPr>
              <a:t>Cabbage</a:t>
            </a:r>
          </a:p>
          <a:p>
            <a:pPr marL="1143000" indent="-1143000" defTabSz="121917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altLang="en-US" sz="5400" b="1" dirty="0">
                <a:solidFill>
                  <a:prstClr val="white"/>
                </a:solidFill>
                <a:latin typeface="Fuse V.2 Display Black"/>
                <a:ea typeface="MS PGothic"/>
              </a:rPr>
              <a:t>Children</a:t>
            </a:r>
          </a:p>
          <a:p>
            <a:pPr defTabSz="121917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6000" b="1" dirty="0">
              <a:solidFill>
                <a:prstClr val="white"/>
              </a:solidFill>
              <a:latin typeface="Fuse V.2 Display Black" panose="00000A00000000000000" pitchFamily="50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3ECFC4-3D12-756C-61DC-89C938B79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715" y="5466173"/>
            <a:ext cx="6156303" cy="456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prstClr val="white"/>
                </a:solidFill>
                <a:latin typeface="Fuse V.2 Display Black" panose="00000A00000000000000" pitchFamily="50" charset="0"/>
              </a:rPr>
              <a:t>Answer – c) Children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A99FD-72F1-DB6A-36CE-AA0DBF02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B0459-5DBF-6E2A-417F-629BDAA2C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270" y="714668"/>
            <a:ext cx="9729818" cy="448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prstClr val="white"/>
                </a:solidFill>
                <a:latin typeface="Fuse V.2 Display Black"/>
                <a:ea typeface="MS PGothic"/>
              </a:rPr>
              <a:t>19. One of the ways that UNICEF supports children around the world is by vaccinating them against dangerous diseases. </a:t>
            </a:r>
            <a:endParaRPr lang="en-US" altLang="en-US" sz="4400" b="1">
              <a:solidFill>
                <a:prstClr val="white"/>
              </a:solidFill>
              <a:latin typeface="Fuse V.2 Display Black"/>
              <a:cs typeface="Calibri" panose="020F0502020204030204" pitchFamily="34" charset="0"/>
            </a:endParaRPr>
          </a:p>
          <a:p>
            <a:pPr defTabSz="121917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4400" b="1">
              <a:solidFill>
                <a:prstClr val="white"/>
              </a:solidFill>
              <a:latin typeface="Fuse V.2 Display Black"/>
              <a:ea typeface="MS PGothic"/>
            </a:endParaRPr>
          </a:p>
          <a:p>
            <a:pPr marL="1143000" indent="-1143000" defTabSz="121917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altLang="en-US" sz="4400" b="1">
                <a:solidFill>
                  <a:prstClr val="white"/>
                </a:solidFill>
                <a:latin typeface="Fuse V.2 Display Black"/>
                <a:ea typeface="MS PGothic"/>
              </a:rPr>
              <a:t>True</a:t>
            </a:r>
            <a:endParaRPr lang="en-US" altLang="en-US" sz="4400" b="1">
              <a:solidFill>
                <a:prstClr val="white"/>
              </a:solidFill>
              <a:latin typeface="Fuse V.2 Display Black"/>
            </a:endParaRPr>
          </a:p>
          <a:p>
            <a:pPr marL="1143000" indent="-1143000" defTabSz="121917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altLang="en-US" sz="4400" b="1">
                <a:solidFill>
                  <a:prstClr val="white"/>
                </a:solidFill>
                <a:latin typeface="Fuse V.2 Display Black"/>
              </a:rPr>
              <a:t>False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A7EFFE6-30C2-F141-5E17-59AA02357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270" y="5367531"/>
            <a:ext cx="11477165" cy="456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prstClr val="white"/>
                </a:solidFill>
                <a:latin typeface="Fuse V.2 Display Black"/>
                <a:ea typeface="MS PGothic"/>
              </a:rPr>
              <a:t>Answer – a) True!</a:t>
            </a:r>
            <a:endParaRPr lang="en-US" altLang="en-US" sz="4800" b="1">
              <a:solidFill>
                <a:prstClr val="white"/>
              </a:solidFill>
              <a:latin typeface="Fuse V.2 Display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69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A936FAFA-DA5E-B425-7242-CA8107135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684" y="618068"/>
            <a:ext cx="6369049" cy="137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5850" b="1">
                <a:solidFill>
                  <a:prstClr val="white"/>
                </a:solidFill>
                <a:latin typeface="Fuse V.2 Display Black"/>
                <a:ea typeface="MS PGothic"/>
              </a:rPr>
              <a:t>20. </a:t>
            </a:r>
            <a:r>
              <a:rPr kumimoji="0" lang="en-US" altLang="en-US" sz="585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lack"/>
                <a:ea typeface="MS PGothic"/>
              </a:rPr>
              <a:t>Which country that UNICEF works in does this flag belong to?</a:t>
            </a:r>
          </a:p>
        </p:txBody>
      </p:sp>
      <p:sp>
        <p:nvSpPr>
          <p:cNvPr id="28674" name="Subtitle 2">
            <a:extLst>
              <a:ext uri="{FF2B5EF4-FFF2-40B4-BE49-F238E27FC236}">
                <a16:creationId xmlns:a16="http://schemas.microsoft.com/office/drawing/2014/main" id="{1C4D3457-DED0-F678-CDC5-5225775D3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684" y="3688502"/>
            <a:ext cx="6762823" cy="105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90000"/>
              </a:lnSpc>
              <a:spcBef>
                <a:spcPts val="133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b="1">
                <a:solidFill>
                  <a:prstClr val="white"/>
                </a:solidFill>
                <a:latin typeface="Fuse V.2 Display Black"/>
                <a:ea typeface="MS PGothic"/>
              </a:rPr>
              <a:t>Answer – Cambodia</a:t>
            </a:r>
            <a:endParaRPr lang="en-US" altLang="en-US" sz="5400" b="1">
              <a:solidFill>
                <a:prstClr val="white"/>
              </a:solidFill>
              <a:latin typeface="Fuse V.2 Display Black" panose="00000A00000000000000" pitchFamily="50" charset="0"/>
            </a:endParaRPr>
          </a:p>
        </p:txBody>
      </p:sp>
      <p:pic>
        <p:nvPicPr>
          <p:cNvPr id="2052" name="Picture 4" descr="Flag of Cambodia - Wikipedia">
            <a:extLst>
              <a:ext uri="{FF2B5EF4-FFF2-40B4-BE49-F238E27FC236}">
                <a16:creationId xmlns:a16="http://schemas.microsoft.com/office/drawing/2014/main" id="{3BDB9BA0-D17B-B5A1-0A26-7D610F3D3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618" y="1658304"/>
            <a:ext cx="5140698" cy="329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66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121DC-91BA-ABB5-318B-184592BD8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69D0A-9304-0972-519B-7AAAFD342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35" y="653927"/>
            <a:ext cx="10616328" cy="137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lack" panose="00000A00000000000000" pitchFamily="50" charset="0"/>
                <a:ea typeface="MS PGothic" panose="020B0600070205080204" pitchFamily="34" charset="-128"/>
                <a:cs typeface="+mn-cs"/>
              </a:rPr>
              <a:t>Take a look at when Soccer Aid popstar Tom Grennan visited Cambodia last year: </a:t>
            </a:r>
          </a:p>
          <a:p>
            <a:pPr marL="0" marR="0" lvl="0" indent="0" algn="ctr" defTabSz="121917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lack" panose="00000A00000000000000" pitchFamily="50" charset="0"/>
                <a:ea typeface="MS PGothic" panose="020B0600070205080204" pitchFamily="34" charset="-128"/>
                <a:cs typeface="+mn-cs"/>
              </a:rPr>
              <a:t>*Contains some scenes that may be upsetting.</a:t>
            </a:r>
            <a:endParaRPr kumimoji="0" lang="en-US" altLang="en-US" sz="480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se V.2 Display Black" panose="00000A00000000000000" pitchFamily="50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" name="Online Media 3" title="Soccer Aid for UNICEF Academy | Tom Grennan meets Theara in Cambodia">
            <a:hlinkClick r:id="" action="ppaction://media"/>
            <a:extLst>
              <a:ext uri="{FF2B5EF4-FFF2-40B4-BE49-F238E27FC236}">
                <a16:creationId xmlns:a16="http://schemas.microsoft.com/office/drawing/2014/main" id="{28895C44-F6A2-C195-374D-46BB2590FD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54292" y="2034516"/>
            <a:ext cx="8049155" cy="454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15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C19AA-EC3D-5677-963B-894C95FEF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her arms crossed&#10;&#10;Description automatically generated">
            <a:extLst>
              <a:ext uri="{FF2B5EF4-FFF2-40B4-BE49-F238E27FC236}">
                <a16:creationId xmlns:a16="http://schemas.microsoft.com/office/drawing/2014/main" id="{1D509F91-4BD2-42CC-2B93-8D654DF1D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30" y="-210207"/>
            <a:ext cx="9309431" cy="7076965"/>
          </a:xfrm>
          <a:prstGeom prst="rect">
            <a:avLst/>
          </a:prstGeom>
        </p:spPr>
      </p:pic>
      <p:sp>
        <p:nvSpPr>
          <p:cNvPr id="26625" name="Title 1">
            <a:extLst>
              <a:ext uri="{FF2B5EF4-FFF2-40B4-BE49-F238E27FC236}">
                <a16:creationId xmlns:a16="http://schemas.microsoft.com/office/drawing/2014/main" id="{11B3E20D-9BE1-49A6-B718-FCE4C9F23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797" y="2799357"/>
            <a:ext cx="929216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ts val="8033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se V.2 Display Black" panose="00000A00000000000000" pitchFamily="50" charset="0"/>
                <a:ea typeface="MS PGothic" panose="020B0600070205080204" pitchFamily="34" charset="-128"/>
                <a:cs typeface="+mn-cs"/>
              </a:rPr>
              <a:t>WELL DONE!</a:t>
            </a:r>
          </a:p>
        </p:txBody>
      </p:sp>
      <p:pic>
        <p:nvPicPr>
          <p:cNvPr id="4" name="Picture 3" descr="A blue shield with white text&#10;&#10;Description automatically generated">
            <a:extLst>
              <a:ext uri="{FF2B5EF4-FFF2-40B4-BE49-F238E27FC236}">
                <a16:creationId xmlns:a16="http://schemas.microsoft.com/office/drawing/2014/main" id="{CFD10168-0469-F44E-C08C-E365AC16C3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" y="-273"/>
            <a:ext cx="2400848" cy="229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8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F7D25-A476-84A9-80DA-DD7DCF245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AED62-6A22-4F84-5B98-AE7EB3DEC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270" y="938013"/>
            <a:ext cx="7601474" cy="448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prstClr val="white"/>
                </a:solidFill>
                <a:latin typeface="Fuse V.2 Display Black"/>
                <a:ea typeface="MS PGothic"/>
              </a:rPr>
              <a:t>2. What is Soccer Aid for UNICEF?</a:t>
            </a:r>
            <a:endParaRPr lang="en-US" sz="4400">
              <a:solidFill>
                <a:prstClr val="white"/>
              </a:solidFill>
              <a:cs typeface="Calibri" panose="020F0502020204030204" pitchFamily="34" charset="0"/>
            </a:endParaRPr>
          </a:p>
          <a:p>
            <a:pPr marL="1143000" indent="-1143000" defTabSz="121917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altLang="en-US" sz="4400" b="1">
                <a:solidFill>
                  <a:prstClr val="white"/>
                </a:solidFill>
                <a:latin typeface="Fuse V.2 Display Black"/>
                <a:ea typeface="MS PGothic"/>
              </a:rPr>
              <a:t>A charity football match</a:t>
            </a:r>
          </a:p>
          <a:p>
            <a:pPr marL="1143000" indent="-1143000" defTabSz="121917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altLang="en-US" sz="4400" b="1">
                <a:solidFill>
                  <a:prstClr val="white"/>
                </a:solidFill>
                <a:latin typeface="Fuse V.2 Display Black"/>
                <a:ea typeface="MS PGothic"/>
              </a:rPr>
              <a:t>A charity rugby match</a:t>
            </a:r>
            <a:endParaRPr lang="en-US" altLang="en-US" sz="4400" b="1">
              <a:solidFill>
                <a:prstClr val="white"/>
              </a:solidFill>
              <a:latin typeface="Fuse V.2 Display Black"/>
            </a:endParaRPr>
          </a:p>
          <a:p>
            <a:pPr marL="1143000" indent="-1143000" defTabSz="121917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altLang="en-US" sz="4400" b="1">
                <a:solidFill>
                  <a:prstClr val="white"/>
                </a:solidFill>
                <a:latin typeface="Fuse V.2 Display Black"/>
                <a:ea typeface="MS PGothic"/>
              </a:rPr>
              <a:t>A dance performed by football players</a:t>
            </a:r>
            <a:endParaRPr lang="en-US" altLang="en-US" sz="4400" b="1">
              <a:solidFill>
                <a:prstClr val="white"/>
              </a:solidFill>
              <a:latin typeface="Fuse V.2 Display Black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6F3D872-96B2-23FE-9278-7C2E62758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270" y="5209876"/>
            <a:ext cx="11477165" cy="456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prstClr val="white"/>
                </a:solidFill>
                <a:latin typeface="Fuse V.2 Display Black"/>
                <a:ea typeface="MS PGothic"/>
              </a:rPr>
              <a:t>Answer – a) A charity football match</a:t>
            </a:r>
            <a:endParaRPr lang="en-US" altLang="en-US" sz="4800" b="1">
              <a:solidFill>
                <a:prstClr val="white"/>
              </a:solidFill>
              <a:latin typeface="Fuse V.2 Display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18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F8BD0-8986-5054-6029-460FC72B6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7A7053B-953D-8E7C-5066-C58336B5E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528" y="680657"/>
            <a:ext cx="10412992" cy="448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121917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prstClr val="white"/>
                </a:solidFill>
                <a:latin typeface="Fuse V.2 Display Black"/>
                <a:ea typeface="MS PGothic"/>
              </a:rPr>
              <a:t>3. Celebrities play in Soccer Aid for UNICEF. Can you name these 3 celebrities? </a:t>
            </a:r>
            <a:endParaRPr lang="en-US" sz="4800">
              <a:solidFill>
                <a:prstClr val="white"/>
              </a:solidFill>
              <a:latin typeface="Fuse V.2 Display Black"/>
              <a:ea typeface="MS PGothic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00F975-F1BE-2590-5CB8-7112DD07B3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565" y="2324100"/>
            <a:ext cx="3378371" cy="4538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3EB923-9537-51A7-80CD-004F366716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5836" y="2316080"/>
            <a:ext cx="3460376" cy="5088950"/>
          </a:xfrm>
          <a:prstGeom prst="rect">
            <a:avLst/>
          </a:prstGeom>
        </p:spPr>
      </p:pic>
      <p:pic>
        <p:nvPicPr>
          <p:cNvPr id="7" name="Picture 6" descr="A person holding a football ball&#10;&#10;Description automatically generated">
            <a:extLst>
              <a:ext uri="{FF2B5EF4-FFF2-40B4-BE49-F238E27FC236}">
                <a16:creationId xmlns:a16="http://schemas.microsoft.com/office/drawing/2014/main" id="{6C53C185-A7CD-C552-FE13-712A9B7C52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9816" y="2311279"/>
            <a:ext cx="4077200" cy="45419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1A693A3-66D4-9C7F-FA40-2022FEE12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465" y="4519923"/>
            <a:ext cx="3378371" cy="118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prstClr val="white"/>
                </a:solidFill>
                <a:latin typeface="Fuse V.2 Display Black" panose="00000A00000000000000" pitchFamily="50" charset="0"/>
              </a:rPr>
              <a:t>Diamond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C508163-C061-0B87-469B-DA23C5948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512" y="4519923"/>
            <a:ext cx="3996935" cy="118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prstClr val="white"/>
                </a:solidFill>
                <a:latin typeface="Fuse V.2 Display Black" panose="00000A00000000000000" pitchFamily="50" charset="0"/>
              </a:rPr>
              <a:t>Sir Mo Farah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1E1F44-8C59-D611-BE74-E9F97F2A0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4447" y="4297418"/>
            <a:ext cx="3996935" cy="118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121917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prstClr val="white"/>
                </a:solidFill>
                <a:latin typeface="Fuse V.2 Display Black" panose="00000A00000000000000" pitchFamily="50" charset="0"/>
              </a:rPr>
              <a:t>Sam Thompson</a:t>
            </a:r>
          </a:p>
        </p:txBody>
      </p:sp>
    </p:spTree>
    <p:extLst>
      <p:ext uri="{BB962C8B-B14F-4D97-AF65-F5344CB8AC3E}">
        <p14:creationId xmlns:p14="http://schemas.microsoft.com/office/powerpoint/2010/main" val="225963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B5D09-21B7-CE32-E8D5-A291678E1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C4DB7-EAFF-5998-FE37-545D09CC5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270" y="714668"/>
            <a:ext cx="9729818" cy="448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prstClr val="white"/>
                </a:solidFill>
                <a:latin typeface="Fuse V.2 Display Black"/>
                <a:ea typeface="MS PGothic"/>
              </a:rPr>
              <a:t>4. One of the ways that UNICEF supports children around the world is by providing child friendly spaces for protection, education and comfort. </a:t>
            </a:r>
            <a:endParaRPr lang="en-US" altLang="en-US" sz="4400" b="1">
              <a:solidFill>
                <a:prstClr val="white"/>
              </a:solidFill>
              <a:latin typeface="Fuse V.2 Display Black"/>
              <a:cs typeface="Calibri" panose="020F0502020204030204" pitchFamily="34" charset="0"/>
            </a:endParaRPr>
          </a:p>
          <a:p>
            <a:pPr defTabSz="121917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4400" b="1">
              <a:solidFill>
                <a:prstClr val="white"/>
              </a:solidFill>
              <a:latin typeface="Fuse V.2 Display Black"/>
              <a:ea typeface="MS PGothic"/>
            </a:endParaRPr>
          </a:p>
          <a:p>
            <a:pPr marL="1143000" indent="-1143000" defTabSz="121917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altLang="en-US" sz="4400" b="1">
                <a:solidFill>
                  <a:prstClr val="white"/>
                </a:solidFill>
                <a:latin typeface="Fuse V.2 Display Black"/>
                <a:ea typeface="MS PGothic"/>
              </a:rPr>
              <a:t>True</a:t>
            </a:r>
            <a:endParaRPr lang="en-US" altLang="en-US" sz="4400" b="1">
              <a:solidFill>
                <a:prstClr val="white"/>
              </a:solidFill>
              <a:latin typeface="Fuse V.2 Display Black"/>
            </a:endParaRPr>
          </a:p>
          <a:p>
            <a:pPr marL="1143000" indent="-1143000" defTabSz="121917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altLang="en-US" sz="4400" b="1">
                <a:solidFill>
                  <a:prstClr val="white"/>
                </a:solidFill>
                <a:latin typeface="Fuse V.2 Display Black"/>
              </a:rPr>
              <a:t>False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301557-24FB-FC8F-CB96-8F1DBF4A9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270" y="5367531"/>
            <a:ext cx="11477165" cy="456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prstClr val="white"/>
                </a:solidFill>
                <a:latin typeface="Fuse V.2 Display Black"/>
                <a:ea typeface="MS PGothic"/>
              </a:rPr>
              <a:t>Answer – a) True!</a:t>
            </a:r>
            <a:endParaRPr lang="en-US" altLang="en-US" sz="4800" b="1">
              <a:solidFill>
                <a:prstClr val="white"/>
              </a:solidFill>
              <a:latin typeface="Fuse V.2 Display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3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836D0-3E22-CF5E-8276-9A74A93E4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0223FB-6CA3-5394-3197-A5B37474D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019" y="757327"/>
            <a:ext cx="10353962" cy="456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121917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>
                <a:solidFill>
                  <a:prstClr val="white"/>
                </a:solidFill>
                <a:latin typeface="Fuse V.2 Display Black"/>
                <a:ea typeface="MS PGothic"/>
              </a:rPr>
              <a:t>5. Soccer Aid for UNICEF is at Old Trafford this year. Which city is Old Trafford in?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FF42B85-6F7C-98CF-E991-8EB3A9A9B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010" y="3816656"/>
            <a:ext cx="3390340" cy="456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>
                <a:solidFill>
                  <a:prstClr val="white"/>
                </a:solidFill>
                <a:latin typeface="Fuse V.2 Display Black" panose="00000A00000000000000" pitchFamily="50" charset="0"/>
              </a:rPr>
              <a:t>Answer - Manchester</a:t>
            </a:r>
          </a:p>
        </p:txBody>
      </p:sp>
      <p:pic>
        <p:nvPicPr>
          <p:cNvPr id="6" name="Picture 2" descr="Manchester United appoint Foster + Partners for Old Trafford District  masterplan - Sport Industry Group">
            <a:extLst>
              <a:ext uri="{FF2B5EF4-FFF2-40B4-BE49-F238E27FC236}">
                <a16:creationId xmlns:a16="http://schemas.microsoft.com/office/drawing/2014/main" id="{1F1ED5BD-7D35-1008-9D23-407EC7CEA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432" y="2848659"/>
            <a:ext cx="5164804" cy="290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92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ubtitle 2">
            <a:extLst>
              <a:ext uri="{FF2B5EF4-FFF2-40B4-BE49-F238E27FC236}">
                <a16:creationId xmlns:a16="http://schemas.microsoft.com/office/drawing/2014/main" id="{76324C10-08BD-AC2B-2687-2370041CAF86}"/>
              </a:ext>
            </a:extLst>
          </p:cNvPr>
          <p:cNvSpPr txBox="1">
            <a:spLocks/>
          </p:cNvSpPr>
          <p:nvPr/>
        </p:nvSpPr>
        <p:spPr bwMode="auto">
          <a:xfrm>
            <a:off x="692266" y="2707628"/>
            <a:ext cx="5033433" cy="211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defTabSz="609585" fontAlgn="base"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AutoNum type="alphaLcPeriod"/>
            </a:pPr>
            <a:r>
              <a:rPr lang="en-US" altLang="en-US" sz="4000">
                <a:solidFill>
                  <a:prstClr val="white"/>
                </a:solidFill>
                <a:latin typeface="Fuse V.2 Display Black"/>
                <a:ea typeface="MS PGothic"/>
              </a:rPr>
              <a:t>100</a:t>
            </a:r>
          </a:p>
          <a:p>
            <a:pPr marL="342900" indent="-342900" defTabSz="609585" fontAlgn="base"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AutoNum type="alphaLcPeriod"/>
            </a:pPr>
            <a:r>
              <a:rPr lang="en-US" altLang="en-US" sz="4000">
                <a:solidFill>
                  <a:prstClr val="white"/>
                </a:solidFill>
                <a:latin typeface="Fuse V.2 Display Black"/>
                <a:ea typeface="MS PGothic"/>
              </a:rPr>
              <a:t>50</a:t>
            </a:r>
          </a:p>
          <a:p>
            <a:pPr marL="342900" indent="-342900" defTabSz="609585" fontAlgn="base"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AutoNum type="alphaLcPeriod"/>
            </a:pPr>
            <a:r>
              <a:rPr lang="en-US" altLang="en-US" sz="4000">
                <a:solidFill>
                  <a:prstClr val="white"/>
                </a:solidFill>
                <a:latin typeface="Fuse V.2 Display Black"/>
                <a:ea typeface="MS PGothic"/>
              </a:rPr>
              <a:t>190+</a:t>
            </a:r>
          </a:p>
          <a:p>
            <a:pPr marL="342900" indent="-342900" defTabSz="609585" fontAlgn="base">
              <a:spcBef>
                <a:spcPct val="20000"/>
              </a:spcBef>
              <a:spcAft>
                <a:spcPct val="0"/>
              </a:spcAft>
              <a:buClr>
                <a:srgbClr val="E73078"/>
              </a:buClr>
              <a:buAutoNum type="alphaLcPeriod"/>
            </a:pPr>
            <a:r>
              <a:rPr lang="en-US" altLang="en-US" sz="4000">
                <a:solidFill>
                  <a:prstClr val="white"/>
                </a:solidFill>
                <a:latin typeface="Fuse V.2 Display Black"/>
                <a:ea typeface="MS PGothic"/>
              </a:rPr>
              <a:t>89 </a:t>
            </a:r>
          </a:p>
        </p:txBody>
      </p:sp>
      <p:pic>
        <p:nvPicPr>
          <p:cNvPr id="34821" name="Picture 2">
            <a:extLst>
              <a:ext uri="{FF2B5EF4-FFF2-40B4-BE49-F238E27FC236}">
                <a16:creationId xmlns:a16="http://schemas.microsoft.com/office/drawing/2014/main" id="{2D6D2396-F73C-3CDC-EF3A-7731601FB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701" y="2091516"/>
            <a:ext cx="5338233" cy="374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itle 1">
            <a:extLst>
              <a:ext uri="{FF2B5EF4-FFF2-40B4-BE49-F238E27FC236}">
                <a16:creationId xmlns:a16="http://schemas.microsoft.com/office/drawing/2014/main" id="{45FF6CB6-926E-E0D6-9718-929999E14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891" y="3301131"/>
            <a:ext cx="3879851" cy="278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prstClr val="white"/>
                </a:solidFill>
                <a:latin typeface="Fuse V.2 Display Black"/>
                <a:ea typeface="MS PGothic"/>
              </a:rPr>
              <a:t>Answer – c)190+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DBDD70-B23B-60A7-EB08-4E7CD9DFA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904" y="646972"/>
            <a:ext cx="9379910" cy="211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prstClr val="white"/>
                </a:solidFill>
                <a:latin typeface="Fuse V.2 Display Black"/>
                <a:ea typeface="MS PGothic"/>
              </a:rPr>
              <a:t>6. There are 196 countries in the world. How many countries does UNICEF work in?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A936FAFA-DA5E-B425-7242-CA8107135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92" y="793675"/>
            <a:ext cx="6987116" cy="133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5000" b="1">
                <a:solidFill>
                  <a:prstClr val="white"/>
                </a:solidFill>
                <a:latin typeface="Fuse V.2 Display Black"/>
                <a:ea typeface="MS PGothic"/>
              </a:rPr>
              <a:t>7. </a:t>
            </a:r>
            <a:r>
              <a:rPr kumimoji="0" lang="en-US" altLang="en-US" sz="5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lack"/>
                <a:ea typeface="MS PGothic"/>
              </a:rPr>
              <a:t>When did Soccer Aid for UNICEF begin?</a:t>
            </a:r>
          </a:p>
          <a:p>
            <a:pPr marL="0" marR="0" lvl="0" indent="0" algn="l" defTabSz="121917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5000" b="1">
              <a:solidFill>
                <a:prstClr val="white"/>
              </a:solidFill>
              <a:latin typeface="Fuse V.2 Display Black" panose="00000A00000000000000" pitchFamily="50" charset="0"/>
            </a:endParaRPr>
          </a:p>
          <a:p>
            <a:pPr marL="1143000" marR="0" lvl="0" indent="-1143000" algn="l" defTabSz="121917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en-US" sz="5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lack" panose="00000A00000000000000" pitchFamily="50" charset="0"/>
                <a:ea typeface="MS PGothic" panose="020B0600070205080204" pitchFamily="34" charset="-128"/>
                <a:cs typeface="+mn-cs"/>
              </a:rPr>
              <a:t>2020</a:t>
            </a:r>
          </a:p>
          <a:p>
            <a:pPr marL="1143000" marR="0" lvl="0" indent="-1143000" algn="l" defTabSz="121917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altLang="en-US" sz="5000" b="1">
                <a:solidFill>
                  <a:prstClr val="white"/>
                </a:solidFill>
                <a:latin typeface="Fuse V.2 Display Black" panose="00000A00000000000000" pitchFamily="50" charset="0"/>
              </a:rPr>
              <a:t>2014</a:t>
            </a:r>
          </a:p>
          <a:p>
            <a:pPr marL="1143000" marR="0" lvl="0" indent="-1143000" algn="l" defTabSz="121917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en-US" sz="5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use V.2 Display Black" panose="00000A00000000000000" pitchFamily="50" charset="0"/>
                <a:ea typeface="MS PGothic" panose="020B0600070205080204" pitchFamily="34" charset="-128"/>
                <a:cs typeface="+mn-cs"/>
              </a:rPr>
              <a:t>1995</a:t>
            </a:r>
          </a:p>
          <a:p>
            <a:pPr marL="1143000" marR="0" lvl="0" indent="-1143000" algn="l" defTabSz="121917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altLang="en-US" sz="5000" b="1">
                <a:solidFill>
                  <a:prstClr val="white"/>
                </a:solidFill>
                <a:latin typeface="Fuse V.2 Display Black" panose="00000A00000000000000" pitchFamily="50" charset="0"/>
              </a:rPr>
              <a:t>2006</a:t>
            </a:r>
            <a:endParaRPr kumimoji="0" lang="en-US" altLang="en-US" sz="5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use V.2 Display Black" panose="00000A00000000000000" pitchFamily="50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8674" name="Subtitle 2">
            <a:extLst>
              <a:ext uri="{FF2B5EF4-FFF2-40B4-BE49-F238E27FC236}">
                <a16:creationId xmlns:a16="http://schemas.microsoft.com/office/drawing/2014/main" id="{1C4D3457-DED0-F678-CDC5-5225775D3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92" y="4996193"/>
            <a:ext cx="6697133" cy="55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5000" b="1">
                <a:solidFill>
                  <a:prstClr val="white"/>
                </a:solidFill>
                <a:latin typeface="Fuse V.2 Display Black" panose="00000A00000000000000" pitchFamily="50" charset="0"/>
              </a:rPr>
              <a:t>Answer -  d) 2006</a:t>
            </a:r>
          </a:p>
        </p:txBody>
      </p:sp>
    </p:spTree>
    <p:extLst>
      <p:ext uri="{BB962C8B-B14F-4D97-AF65-F5344CB8AC3E}">
        <p14:creationId xmlns:p14="http://schemas.microsoft.com/office/powerpoint/2010/main" val="40379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CC3D2-1728-19A5-2382-D0ABC8ACB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1C441-988D-705E-7214-67B1F6759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270" y="938013"/>
            <a:ext cx="9729818" cy="448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prstClr val="white"/>
                </a:solidFill>
                <a:latin typeface="Fuse V.2 Display Black"/>
                <a:ea typeface="MS PGothic"/>
              </a:rPr>
              <a:t>8. One of the ways that UNICEF supports children around the world is by making sure there's enough safe water to drink.</a:t>
            </a:r>
            <a:endParaRPr lang="en-US" sz="4400">
              <a:solidFill>
                <a:prstClr val="white"/>
              </a:solidFill>
              <a:cs typeface="Calibri" panose="020F0502020204030204" pitchFamily="34" charset="0"/>
            </a:endParaRPr>
          </a:p>
          <a:p>
            <a:pPr defTabSz="1219170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4400" b="1">
              <a:solidFill>
                <a:prstClr val="white"/>
              </a:solidFill>
              <a:latin typeface="Fuse V.2 Display Black"/>
              <a:ea typeface="MS PGothic"/>
            </a:endParaRPr>
          </a:p>
          <a:p>
            <a:pPr marL="1143000" indent="-1143000" defTabSz="121917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altLang="en-US" sz="4400" b="1">
                <a:solidFill>
                  <a:prstClr val="white"/>
                </a:solidFill>
                <a:latin typeface="Fuse V.2 Display Black"/>
                <a:ea typeface="MS PGothic"/>
              </a:rPr>
              <a:t>True</a:t>
            </a:r>
            <a:endParaRPr lang="en-US" altLang="en-US" sz="4400" b="1">
              <a:solidFill>
                <a:prstClr val="white"/>
              </a:solidFill>
              <a:latin typeface="Fuse V.2 Display Black"/>
            </a:endParaRPr>
          </a:p>
          <a:p>
            <a:pPr marL="1143000" indent="-1143000" defTabSz="1219170">
              <a:spcBef>
                <a:spcPct val="0"/>
              </a:spcBef>
              <a:spcAft>
                <a:spcPct val="0"/>
              </a:spcAft>
              <a:buAutoNum type="alphaLcParenR"/>
            </a:pPr>
            <a:r>
              <a:rPr lang="en-US" altLang="en-US" sz="4400" b="1">
                <a:solidFill>
                  <a:prstClr val="white"/>
                </a:solidFill>
                <a:latin typeface="Fuse V.2 Display Black"/>
              </a:rPr>
              <a:t>False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63BFB12-F884-5943-6509-24EA83AD6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270" y="5209876"/>
            <a:ext cx="11477165" cy="456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121917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>
                <a:solidFill>
                  <a:prstClr val="white"/>
                </a:solidFill>
                <a:latin typeface="Fuse V.2 Display Black"/>
                <a:ea typeface="MS PGothic"/>
              </a:rPr>
              <a:t>Answer – a) True!</a:t>
            </a:r>
            <a:endParaRPr lang="en-US" altLang="en-US" sz="4800" b="1">
              <a:solidFill>
                <a:prstClr val="white"/>
              </a:solidFill>
              <a:latin typeface="Fuse V.2 Display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69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2c7b693a-f79a-40dc-9aa8-5525addba8fb" xsi:nil="true"/>
    <lcf76f155ced4ddcb4097134ff3c332f xmlns="8206c287-75e3-4842-9d52-ed3c780429b7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C0CFE1BBBF774BA515085230C48FA0" ma:contentTypeVersion="18" ma:contentTypeDescription="Create a new document." ma:contentTypeScope="" ma:versionID="4a6b9d3909b913068331818d8d1c4f3f">
  <xsd:schema xmlns:xsd="http://www.w3.org/2001/XMLSchema" xmlns:xs="http://www.w3.org/2001/XMLSchema" xmlns:p="http://schemas.microsoft.com/office/2006/metadata/properties" xmlns:ns1="http://schemas.microsoft.com/sharepoint/v3" xmlns:ns2="8206c287-75e3-4842-9d52-ed3c780429b7" xmlns:ns3="2c7b693a-f79a-40dc-9aa8-5525addba8fb" targetNamespace="http://schemas.microsoft.com/office/2006/metadata/properties" ma:root="true" ma:fieldsID="ae8ea2091e9b2a960f3b38ff6920b4f7" ns1:_="" ns2:_="" ns3:_="">
    <xsd:import namespace="http://schemas.microsoft.com/sharepoint/v3"/>
    <xsd:import namespace="8206c287-75e3-4842-9d52-ed3c780429b7"/>
    <xsd:import namespace="2c7b693a-f79a-40dc-9aa8-5525addba8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06c287-75e3-4842-9d52-ed3c780429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fbae504-01c2-4ae5-a842-09e5f3247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b693a-f79a-40dc-9aa8-5525addba8f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2dd20d4-c0cf-4881-8e6b-d378d9fe7fe6}" ma:internalName="TaxCatchAll" ma:showField="CatchAllData" ma:web="2c7b693a-f79a-40dc-9aa8-5525addba8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989BCF-2B20-4409-9E5F-952C37AFEB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3FCE49-1F1B-4F11-8C9D-8DA8BBC2D369}">
  <ds:schemaRefs>
    <ds:schemaRef ds:uri="2c7b693a-f79a-40dc-9aa8-5525addba8fb"/>
    <ds:schemaRef ds:uri="8206c287-75e3-4842-9d52-ed3c780429b7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5506F2D-644F-4988-90DF-10A54FD9A087}">
  <ds:schemaRefs>
    <ds:schemaRef ds:uri="2c7b693a-f79a-40dc-9aa8-5525addba8fb"/>
    <ds:schemaRef ds:uri="8206c287-75e3-4842-9d52-ed3c780429b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555</Words>
  <Application>Microsoft Office PowerPoint</Application>
  <PresentationFormat>Widescreen</PresentationFormat>
  <Paragraphs>92</Paragraphs>
  <Slides>23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Fuse V.2 Display Black</vt:lpstr>
      <vt:lpstr>Fuse V.2 Display Bold</vt:lpstr>
      <vt:lpstr>Univers LT Pro 55</vt:lpstr>
      <vt:lpstr>1_Custom Design</vt:lpstr>
      <vt:lpstr>8_Custom Design</vt:lpstr>
      <vt:lpstr>3_Custom Design</vt:lpstr>
      <vt:lpstr>11_Custom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UNICEF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Hill</dc:creator>
  <cp:lastModifiedBy>John McDonald</cp:lastModifiedBy>
  <cp:revision>4</cp:revision>
  <dcterms:created xsi:type="dcterms:W3CDTF">2024-05-31T14:43:20Z</dcterms:created>
  <dcterms:modified xsi:type="dcterms:W3CDTF">2025-03-20T14:21:01Z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0x01010072C0CFE1BBBF774BA515085230C48FA0</vt:lpwstr>
  </property>
  <property fmtid="{D5CDD505-2E9C-101B-9397-08002B2CF9AE}" pid="3" name="MediaServiceImageTags">
    <vt:lpwstr/>
  </property>
</Properties>
</file>